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7"/>
  </p:notesMasterIdLst>
  <p:handoutMasterIdLst>
    <p:handoutMasterId r:id="rId78"/>
  </p:handoutMasterIdLst>
  <p:sldIdLst>
    <p:sldId id="870" r:id="rId2"/>
    <p:sldId id="348" r:id="rId3"/>
    <p:sldId id="352" r:id="rId4"/>
    <p:sldId id="357" r:id="rId5"/>
    <p:sldId id="488" r:id="rId6"/>
    <p:sldId id="894" r:id="rId7"/>
    <p:sldId id="895" r:id="rId8"/>
    <p:sldId id="896" r:id="rId9"/>
    <p:sldId id="897" r:id="rId10"/>
    <p:sldId id="898" r:id="rId11"/>
    <p:sldId id="899" r:id="rId12"/>
    <p:sldId id="877" r:id="rId13"/>
    <p:sldId id="878" r:id="rId14"/>
    <p:sldId id="879" r:id="rId15"/>
    <p:sldId id="909" r:id="rId16"/>
    <p:sldId id="910" r:id="rId17"/>
    <p:sldId id="901" r:id="rId18"/>
    <p:sldId id="902" r:id="rId19"/>
    <p:sldId id="880" r:id="rId20"/>
    <p:sldId id="881" r:id="rId21"/>
    <p:sldId id="900" r:id="rId22"/>
    <p:sldId id="882" r:id="rId23"/>
    <p:sldId id="883" r:id="rId24"/>
    <p:sldId id="884" r:id="rId25"/>
    <p:sldId id="903" r:id="rId26"/>
    <p:sldId id="887" r:id="rId27"/>
    <p:sldId id="912" r:id="rId28"/>
    <p:sldId id="911" r:id="rId29"/>
    <p:sldId id="913" r:id="rId30"/>
    <p:sldId id="890" r:id="rId31"/>
    <p:sldId id="891" r:id="rId32"/>
    <p:sldId id="892" r:id="rId33"/>
    <p:sldId id="893" r:id="rId34"/>
    <p:sldId id="826" r:id="rId35"/>
    <p:sldId id="829" r:id="rId36"/>
    <p:sldId id="831" r:id="rId37"/>
    <p:sldId id="833" r:id="rId38"/>
    <p:sldId id="835" r:id="rId39"/>
    <p:sldId id="930" r:id="rId40"/>
    <p:sldId id="934" r:id="rId41"/>
    <p:sldId id="836" r:id="rId42"/>
    <p:sldId id="837" r:id="rId43"/>
    <p:sldId id="838" r:id="rId44"/>
    <p:sldId id="841" r:id="rId45"/>
    <p:sldId id="914" r:id="rId46"/>
    <p:sldId id="842" r:id="rId47"/>
    <p:sldId id="843" r:id="rId48"/>
    <p:sldId id="846" r:id="rId49"/>
    <p:sldId id="915" r:id="rId50"/>
    <p:sldId id="916" r:id="rId51"/>
    <p:sldId id="919" r:id="rId52"/>
    <p:sldId id="920" r:id="rId53"/>
    <p:sldId id="922" r:id="rId54"/>
    <p:sldId id="923" r:id="rId55"/>
    <p:sldId id="924" r:id="rId56"/>
    <p:sldId id="925" r:id="rId57"/>
    <p:sldId id="926" r:id="rId58"/>
    <p:sldId id="927" r:id="rId59"/>
    <p:sldId id="928" r:id="rId60"/>
    <p:sldId id="931" r:id="rId61"/>
    <p:sldId id="932" r:id="rId62"/>
    <p:sldId id="933" r:id="rId63"/>
    <p:sldId id="848" r:id="rId64"/>
    <p:sldId id="849" r:id="rId65"/>
    <p:sldId id="850" r:id="rId66"/>
    <p:sldId id="853" r:id="rId67"/>
    <p:sldId id="854" r:id="rId68"/>
    <p:sldId id="855" r:id="rId69"/>
    <p:sldId id="861" r:id="rId70"/>
    <p:sldId id="862" r:id="rId71"/>
    <p:sldId id="865" r:id="rId72"/>
    <p:sldId id="805" r:id="rId73"/>
    <p:sldId id="790" r:id="rId74"/>
    <p:sldId id="810" r:id="rId75"/>
    <p:sldId id="935" r:id="rId76"/>
  </p:sldIdLst>
  <p:sldSz cx="10058400" cy="77724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FFFFCC"/>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0" autoAdjust="0"/>
    <p:restoredTop sz="99471" autoAdjust="0"/>
  </p:normalViewPr>
  <p:slideViewPr>
    <p:cSldViewPr>
      <p:cViewPr varScale="1">
        <p:scale>
          <a:sx n="66" d="100"/>
          <a:sy n="66" d="100"/>
        </p:scale>
        <p:origin x="-1092" y="-96"/>
      </p:cViewPr>
      <p:guideLst>
        <p:guide orient="horz" pos="2448"/>
        <p:guide pos="3168"/>
      </p:guideLst>
    </p:cSldViewPr>
  </p:slideViewPr>
  <p:outlineViewPr>
    <p:cViewPr>
      <p:scale>
        <a:sx n="33" d="100"/>
        <a:sy n="33" d="100"/>
      </p:scale>
      <p:origin x="186" y="392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522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522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522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7F70C01-0D89-4724-80DA-70361D00F89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41316"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282E4BA-3CEC-4485-B004-2D29013E5F5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F001A-D822-4277-82F0-37EC8790CFD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21</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22</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23</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060C9D-C69D-400C-BBFE-1F79A30DDF89}" type="slidenum">
              <a:rPr lang="en-US" smtClean="0"/>
              <a:pPr/>
              <a:t>24</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300" smtClean="0"/>
              <a:t>Reality suggest we need a new methodology. As we touched on before, management as a science has had much more focus and development than governance. Carver’s methodology originated about thirty years ago, which is relatively young considering other models in the field of industrial behavioral science. </a:t>
            </a:r>
          </a:p>
          <a:p>
            <a:pPr eaLnBrk="1" hangingPunct="1">
              <a:spcBef>
                <a:spcPct val="0"/>
              </a:spcBef>
            </a:pPr>
            <a:endParaRPr lang="en-US" sz="1300" smtClean="0"/>
          </a:p>
          <a:p>
            <a:pPr eaLnBrk="1" hangingPunct="1">
              <a:spcBef>
                <a:spcPct val="0"/>
              </a:spcBef>
            </a:pPr>
            <a:r>
              <a:rPr lang="en-US" sz="1300" smtClean="0"/>
              <a:t>It’s about time we revolutionized the way we work in the board room to embrace modern practices. I encourage you to view Carver’s model as a way to understand how to operate more efficiently. A way to allow your CEO to operate the credit union more efficiently. And a way to partner with the CEO to bring your credit union to a whole new level. What you do or don’t do in the board room affects your membership, your community, and the internal staff of the credit union. </a:t>
            </a:r>
          </a:p>
          <a:p>
            <a:pPr eaLnBrk="1" hangingPunct="1">
              <a:spcBef>
                <a:spcPct val="0"/>
              </a:spcBef>
            </a:pPr>
            <a:endParaRPr lang="en-US" sz="1300" smtClean="0"/>
          </a:p>
          <a:p>
            <a:pPr eaLnBrk="1" hangingPunct="1">
              <a:spcBef>
                <a:spcPct val="0"/>
              </a:spcBef>
            </a:pPr>
            <a:r>
              <a:rPr lang="en-US" sz="1300" smtClean="0"/>
              <a:t>This is a way to lead your credit union to desired outcomes more effectively. </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9C870F-51A7-4797-9FF2-EE31553DDF50}" type="slidenum">
              <a:rPr lang="en-US" smtClean="0"/>
              <a:pPr/>
              <a:t>25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26</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27</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28</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1329B0-D9F6-4402-8F9D-6D1C86DF101F}" type="slidenum">
              <a:rPr lang="en-US" smtClean="0"/>
              <a:pPr/>
              <a:t>29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30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9A3D85A-5B47-4CBF-8915-9EF1D5E11633}" type="slidenum">
              <a:rPr lang="en-US" smtClean="0">
                <a:latin typeface="Arial" pitchFamily="34" charset="0"/>
              </a:rPr>
              <a:pPr/>
              <a:t>2</a:t>
            </a:fld>
            <a:endParaRPr lang="en-US" dirty="0"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31</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32</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33</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Dave facilitates this discussion with audience participation…….</a:t>
            </a:r>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84E6BE-6603-4526-A96E-B336A402D3AB}" type="slidenum">
              <a:rPr lang="en-US" smtClean="0"/>
              <a:pPr/>
              <a:t>34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2097088" y="381000"/>
            <a:ext cx="2663825" cy="2057400"/>
          </a:xfrm>
          <a:noFill/>
          <a:ln>
            <a:solidFill>
              <a:srgbClr val="000000"/>
            </a:solidFill>
            <a:miter lim="800000"/>
            <a:headEnd/>
            <a:tailEnd/>
          </a:ln>
        </p:spPr>
      </p:sp>
      <p:sp>
        <p:nvSpPr>
          <p:cNvPr id="75779" name="Notes Placeholder 2"/>
          <p:cNvSpPr>
            <a:spLocks noGrp="1"/>
          </p:cNvSpPr>
          <p:nvPr>
            <p:ph type="body" idx="1"/>
          </p:nvPr>
        </p:nvSpPr>
        <p:spPr bwMode="auto">
          <a:xfrm>
            <a:off x="228600" y="2438400"/>
            <a:ext cx="6400800" cy="6172200"/>
          </a:xfrm>
          <a:noFill/>
        </p:spPr>
        <p:txBody>
          <a:bodyPr wrap="square" numCol="1" anchor="t" anchorCtr="0" compatLnSpc="1">
            <a:prstTxWarp prst="textNoShape">
              <a:avLst/>
            </a:prstTxWarp>
          </a:bodyPr>
          <a:lstStyle/>
          <a:p>
            <a:pPr eaLnBrk="1" hangingPunct="1">
              <a:lnSpc>
                <a:spcPct val="70000"/>
              </a:lnSpc>
            </a:pPr>
            <a:r>
              <a:rPr lang="en-US" sz="1000" smtClean="0"/>
              <a:t>Framing the Governance Challenge</a:t>
            </a:r>
          </a:p>
          <a:p>
            <a:pPr eaLnBrk="1" hangingPunct="1">
              <a:lnSpc>
                <a:spcPct val="70000"/>
              </a:lnSpc>
            </a:pPr>
            <a:r>
              <a:rPr lang="en-US" sz="1000" smtClean="0"/>
              <a:t>Inadequate Prescriptions</a:t>
            </a:r>
          </a:p>
          <a:p>
            <a:pPr eaLnBrk="1" hangingPunct="1">
              <a:lnSpc>
                <a:spcPct val="70000"/>
              </a:lnSpc>
            </a:pPr>
            <a:r>
              <a:rPr lang="en-US" sz="1000" smtClean="0"/>
              <a:t>At some level, boards and executives are well aware of the historical deficiencies in the ways they operate. Many have offered advice for board practices all along. Somehow the prescriptions, though rational, have fallen short. Because few have been based in a complete conceptual model, prescriptions have been largely piecemeal. </a:t>
            </a:r>
          </a:p>
          <a:p>
            <a:pPr eaLnBrk="1" hangingPunct="1">
              <a:lnSpc>
                <a:spcPct val="70000"/>
              </a:lnSpc>
            </a:pPr>
            <a:endParaRPr lang="en-US" sz="1000" smtClean="0"/>
          </a:p>
          <a:p>
            <a:pPr eaLnBrk="1" hangingPunct="1">
              <a:lnSpc>
                <a:spcPct val="70000"/>
              </a:lnSpc>
            </a:pPr>
            <a:r>
              <a:rPr lang="en-US" sz="1000" smtClean="0"/>
              <a:t>More involvement</a:t>
            </a:r>
          </a:p>
          <a:p>
            <a:pPr eaLnBrk="1" hangingPunct="1">
              <a:lnSpc>
                <a:spcPct val="70000"/>
              </a:lnSpc>
            </a:pPr>
            <a:r>
              <a:rPr lang="en-US" sz="1000" smtClean="0"/>
              <a:t>Some have said boards should be more involved directly I the work of organization, the premise being boards operating at a distance can be too detached. This can result in a hyperinvolved board-and the board agenda is likely to be drawn out  with committee work being on the heavy side.  </a:t>
            </a:r>
          </a:p>
          <a:p>
            <a:pPr eaLnBrk="1" hangingPunct="1">
              <a:lnSpc>
                <a:spcPct val="70000"/>
              </a:lnSpc>
            </a:pPr>
            <a:r>
              <a:rPr lang="en-US" sz="1000" smtClean="0"/>
              <a:t>Less involvement</a:t>
            </a:r>
          </a:p>
          <a:p>
            <a:pPr eaLnBrk="1" hangingPunct="1">
              <a:lnSpc>
                <a:spcPct val="70000"/>
              </a:lnSpc>
            </a:pPr>
            <a:r>
              <a:rPr lang="en-US" sz="1000" smtClean="0"/>
              <a:t>This board is characterized by brisk, business only meetings with involvement with relevant facts-often the financial ones. Committee work may be light and the meetings will be more brief in nature. </a:t>
            </a:r>
          </a:p>
          <a:p>
            <a:pPr eaLnBrk="1" hangingPunct="1">
              <a:lnSpc>
                <a:spcPct val="70000"/>
              </a:lnSpc>
            </a:pPr>
            <a:r>
              <a:rPr lang="en-US" sz="1000" smtClean="0"/>
              <a:t>Board as staff watchdog</a:t>
            </a:r>
          </a:p>
          <a:p>
            <a:pPr eaLnBrk="1" hangingPunct="1">
              <a:lnSpc>
                <a:spcPct val="70000"/>
              </a:lnSpc>
            </a:pPr>
            <a:r>
              <a:rPr lang="en-US" sz="1000" smtClean="0"/>
              <a:t>Certain rx’s state boards should keep a close eye on staff activities. This results in limited empowerment of staff on all levels. Watchdog boards often get very involved in staff activities, approving everything from how much to spend on staplers, what color the new sign should be, etc. Watchdog boards may see themselves as protecting staff from administrator.. </a:t>
            </a:r>
          </a:p>
          <a:p>
            <a:pPr eaLnBrk="1" hangingPunct="1">
              <a:lnSpc>
                <a:spcPct val="70000"/>
              </a:lnSpc>
            </a:pPr>
            <a:r>
              <a:rPr lang="en-US" sz="1000" smtClean="0"/>
              <a:t>Board as cheerleader</a:t>
            </a:r>
          </a:p>
          <a:p>
            <a:pPr eaLnBrk="1" hangingPunct="1">
              <a:lnSpc>
                <a:spcPct val="70000"/>
              </a:lnSpc>
            </a:pPr>
            <a:r>
              <a:rPr lang="en-US" sz="1000" smtClean="0"/>
              <a:t>The hallmark of the cheerleader board is trust. Premise is that staff is basically honest and capable so the board must be supportive and cheer them on. This is the other spectrum of watchdog-so they may excessively rubberstamp and not ask hard questions  because “they’re the experts- we’re just volunteers”</a:t>
            </a:r>
          </a:p>
          <a:p>
            <a:pPr marL="742950" lvl="1" indent="-285750" eaLnBrk="1" hangingPunct="1">
              <a:lnSpc>
                <a:spcPct val="70000"/>
              </a:lnSpc>
            </a:pPr>
            <a:endParaRPr lang="en-US" sz="1000" smtClean="0"/>
          </a:p>
          <a:p>
            <a:pPr eaLnBrk="1" hangingPunct="1">
              <a:lnSpc>
                <a:spcPct val="70000"/>
              </a:lnSpc>
            </a:pPr>
            <a:r>
              <a:rPr lang="en-US" sz="1000" smtClean="0"/>
              <a:t>Proper Prescriptions</a:t>
            </a:r>
          </a:p>
          <a:p>
            <a:pPr eaLnBrk="1" hangingPunct="1">
              <a:lnSpc>
                <a:spcPct val="70000"/>
              </a:lnSpc>
            </a:pPr>
            <a:r>
              <a:rPr lang="en-US" sz="1000" smtClean="0"/>
              <a:t>Board as manager (of the CEO</a:t>
            </a:r>
          </a:p>
          <a:p>
            <a:pPr eaLnBrk="1" hangingPunct="1">
              <a:lnSpc>
                <a:spcPct val="70000"/>
              </a:lnSpc>
            </a:pPr>
            <a:r>
              <a:rPr lang="en-US" sz="1000" smtClean="0"/>
              <a:t>Again, the board is not an upward extention of management, but a downward extention of the owners. As such, they are the manager of the CEO.</a:t>
            </a:r>
          </a:p>
          <a:p>
            <a:pPr eaLnBrk="1" hangingPunct="1">
              <a:lnSpc>
                <a:spcPct val="70000"/>
              </a:lnSpc>
            </a:pPr>
            <a:r>
              <a:rPr lang="en-US" sz="1000" smtClean="0"/>
              <a:t>Board as planner (with the CEO)</a:t>
            </a:r>
          </a:p>
          <a:p>
            <a:pPr eaLnBrk="1" hangingPunct="1">
              <a:lnSpc>
                <a:spcPct val="70000"/>
              </a:lnSpc>
            </a:pPr>
            <a:r>
              <a:rPr lang="en-US" sz="1000" smtClean="0"/>
              <a:t>Boards work with the CEO to  plan elements of personnel, finance, etc rather than engaging in impelementation.</a:t>
            </a:r>
          </a:p>
          <a:p>
            <a:pPr eaLnBrk="1" hangingPunct="1">
              <a:lnSpc>
                <a:spcPct val="70000"/>
              </a:lnSpc>
            </a:pPr>
            <a:endParaRPr lang="en-US" sz="1000" smtClean="0"/>
          </a:p>
          <a:p>
            <a:pPr eaLnBrk="1" hangingPunct="1">
              <a:lnSpc>
                <a:spcPct val="70000"/>
              </a:lnSpc>
            </a:pPr>
            <a:r>
              <a:rPr lang="en-US" sz="1000" smtClean="0"/>
              <a:t>Board as adviser (for the CEO)</a:t>
            </a:r>
          </a:p>
          <a:p>
            <a:pPr eaLnBrk="1" hangingPunct="1">
              <a:lnSpc>
                <a:spcPct val="70000"/>
              </a:lnSpc>
            </a:pPr>
            <a:r>
              <a:rPr lang="en-US" sz="1000" smtClean="0"/>
              <a:t>Boards are comprised of experienced people and as such they should work collectively with the CEO as an advisor if necessary.</a:t>
            </a:r>
          </a:p>
          <a:p>
            <a:pPr eaLnBrk="1" hangingPunct="1">
              <a:lnSpc>
                <a:spcPct val="70000"/>
              </a:lnSpc>
            </a:pPr>
            <a:r>
              <a:rPr lang="en-US" sz="1000" smtClean="0"/>
              <a:t>Board as fundraiser (for the CU)</a:t>
            </a:r>
          </a:p>
          <a:p>
            <a:pPr eaLnBrk="1" hangingPunct="1">
              <a:lnSpc>
                <a:spcPct val="70000"/>
              </a:lnSpc>
            </a:pPr>
            <a:r>
              <a:rPr lang="en-US" sz="1000" smtClean="0"/>
              <a:t>Board as communicator (with the CEO)</a:t>
            </a:r>
          </a:p>
          <a:p>
            <a:pPr eaLnBrk="1" hangingPunct="1">
              <a:lnSpc>
                <a:spcPct val="70000"/>
              </a:lnSpc>
            </a:pPr>
            <a:r>
              <a:rPr lang="en-US" sz="1000" smtClean="0"/>
              <a:t>Some inadequate rx’s have the board communicating  better, particularly with staff, the premise being the organization will have abetter process and ultimately product. The board needs to communicate and improve on this with the CEO. The path to better governance does lie in better human relations- but this needs to be improved with the CEO and amongst themselves. </a:t>
            </a:r>
          </a:p>
          <a:p>
            <a:pPr eaLnBrk="1" hangingPunct="1">
              <a:lnSpc>
                <a:spcPct val="70000"/>
              </a:lnSpc>
            </a:pPr>
            <a:r>
              <a:rPr lang="en-US" sz="1000" smtClean="0"/>
              <a:t>Board as Trustees (for the members)</a:t>
            </a:r>
          </a:p>
          <a:p>
            <a:pPr eaLnBrk="1" hangingPunct="1">
              <a:lnSpc>
                <a:spcPct val="70000"/>
              </a:lnSpc>
            </a:pPr>
            <a:r>
              <a:rPr lang="en-US" sz="1000" smtClean="0"/>
              <a:t>The board are trustees of the membership and as such must look out for the well-being of the members and what the members want and need. </a:t>
            </a:r>
          </a:p>
          <a:p>
            <a:pPr eaLnBrk="1" hangingPunct="1">
              <a:lnSpc>
                <a:spcPct val="70000"/>
              </a:lnSpc>
            </a:pPr>
            <a:r>
              <a:rPr lang="en-US" sz="1000" smtClean="0"/>
              <a:t>Board Holism (for the CEO)</a:t>
            </a:r>
          </a:p>
          <a:p>
            <a:pPr eaLnBrk="1" hangingPunct="1">
              <a:lnSpc>
                <a:spcPct val="70000"/>
              </a:lnSpc>
            </a:pPr>
            <a:r>
              <a:rPr lang="en-US" sz="1000" smtClean="0"/>
              <a:t>In short- a holistic board is a single organizational position. Board officers are not powers unto themselves. If the board works well, and the board chair does his or her job- the CEO performance will follow. The board chair- or Chief Governance Officer in the carver model- doesn’t have the authority to venture beyond what the board actually says. Ultimatey, this principle can be viewed as the board has one voice. When a decision is made- that is the decision and talking bad about it if you were a board member that didn’t agree, with the decision, is counterproductive. </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A65723-BF42-4067-93F8-1A72EF6B3EE6}" type="slidenum">
              <a:rPr lang="en-US" smtClean="0"/>
              <a:pPr/>
              <a:t>35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B2EBA3-25F6-4D57-96A7-DA76A2446950}" type="slidenum">
              <a:rPr lang="en-US" smtClean="0"/>
              <a:pPr/>
              <a:t>36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AF0B82-BD8C-49F1-9630-CF3F5451B102}" type="slidenum">
              <a:rPr lang="en-US" smtClean="0"/>
              <a:pPr/>
              <a:t>37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946275" y="304800"/>
            <a:ext cx="2736850" cy="2114550"/>
          </a:xfrm>
          <a:noFill/>
          <a:ln>
            <a:solidFill>
              <a:srgbClr val="000000"/>
            </a:solidFill>
            <a:miter lim="800000"/>
            <a:headEnd/>
            <a:tailEnd/>
          </a:ln>
        </p:spPr>
      </p:sp>
      <p:sp>
        <p:nvSpPr>
          <p:cNvPr id="81923" name="Notes Placeholder 2"/>
          <p:cNvSpPr>
            <a:spLocks noGrp="1"/>
          </p:cNvSpPr>
          <p:nvPr>
            <p:ph type="body" idx="1"/>
          </p:nvPr>
        </p:nvSpPr>
        <p:spPr bwMode="auto">
          <a:xfrm>
            <a:off x="381000" y="2133600"/>
            <a:ext cx="6248400" cy="5638800"/>
          </a:xfrm>
          <a:noFill/>
        </p:spPr>
        <p:txBody>
          <a:bodyPr wrap="square" numCol="1" anchor="t" anchorCtr="0" compatLnSpc="1">
            <a:prstTxWarp prst="textNoShape">
              <a:avLst/>
            </a:prstTxWarp>
          </a:bodyPr>
          <a:lstStyle/>
          <a:p>
            <a:pPr eaLnBrk="1" hangingPunct="1">
              <a:lnSpc>
                <a:spcPct val="90000"/>
              </a:lnSpc>
            </a:pPr>
            <a:r>
              <a:rPr lang="en-US" smtClean="0"/>
              <a:t>Define Mission &amp; Purpose</a:t>
            </a:r>
          </a:p>
          <a:p>
            <a:pPr eaLnBrk="1" hangingPunct="1">
              <a:lnSpc>
                <a:spcPct val="90000"/>
              </a:lnSpc>
            </a:pPr>
            <a:r>
              <a:rPr lang="en-US" smtClean="0"/>
              <a:t>Having a “mission” is great, but within a mission statement you risk prescribing “how” to get there. The detriment here is stifling creativity and innovation.   Asking, “What good shall we accomplish, for which people or needs, and at what cost”, helps define a more comprehensive purpose. Truly knowing purpose helps drive the right results. </a:t>
            </a:r>
          </a:p>
          <a:p>
            <a:pPr eaLnBrk="1" hangingPunct="1">
              <a:lnSpc>
                <a:spcPct val="90000"/>
              </a:lnSpc>
            </a:pPr>
            <a:endParaRPr lang="en-US" smtClean="0"/>
          </a:p>
          <a:p>
            <a:pPr eaLnBrk="1" hangingPunct="1">
              <a:lnSpc>
                <a:spcPct val="90000"/>
              </a:lnSpc>
            </a:pPr>
            <a:r>
              <a:rPr lang="en-US" smtClean="0"/>
              <a:t>Resist the Captivating Allure of Organizational Events/Issues</a:t>
            </a:r>
          </a:p>
          <a:p>
            <a:pPr eaLnBrk="1" hangingPunct="1">
              <a:lnSpc>
                <a:spcPct val="90000"/>
              </a:lnSpc>
            </a:pPr>
            <a:r>
              <a:rPr lang="en-US" smtClean="0"/>
              <a:t>Typically, a high percentage of time is spent on internal matters. Even when the subject is related to what appear to be applicable programs or services, the focus tends to be on personnel, financial or other administrative matters. Board discipline must be designed to keep the board on task- outside of internal matters and on the larger context.</a:t>
            </a:r>
          </a:p>
          <a:p>
            <a:pPr eaLnBrk="1" hangingPunct="1">
              <a:lnSpc>
                <a:spcPct val="90000"/>
              </a:lnSpc>
            </a:pPr>
            <a:endParaRPr lang="en-US" smtClean="0"/>
          </a:p>
          <a:p>
            <a:pPr eaLnBrk="1" hangingPunct="1">
              <a:lnSpc>
                <a:spcPct val="90000"/>
              </a:lnSpc>
            </a:pPr>
            <a:r>
              <a:rPr lang="en-US" smtClean="0"/>
              <a:t>Stay Outward Focused</a:t>
            </a:r>
          </a:p>
          <a:p>
            <a:pPr eaLnBrk="1" hangingPunct="1">
              <a:spcBef>
                <a:spcPct val="0"/>
              </a:spcBef>
            </a:pPr>
            <a:r>
              <a:rPr lang="en-US" smtClean="0"/>
              <a:t>Look at the organization’s environment as the setting for analysis and debate. </a:t>
            </a:r>
          </a:p>
          <a:p>
            <a:pPr eaLnBrk="1" hangingPunct="1">
              <a:lnSpc>
                <a:spcPct val="90000"/>
              </a:lnSpc>
            </a:pPr>
            <a:endParaRPr lang="en-US" smtClean="0"/>
          </a:p>
          <a:p>
            <a:pPr eaLnBrk="1" hangingPunct="1">
              <a:lnSpc>
                <a:spcPct val="90000"/>
              </a:lnSpc>
            </a:pPr>
            <a:r>
              <a:rPr lang="en-US" smtClean="0"/>
              <a:t>Transaction With the Environment</a:t>
            </a:r>
          </a:p>
          <a:p>
            <a:pPr eaLnBrk="1" hangingPunct="1">
              <a:spcBef>
                <a:spcPct val="0"/>
              </a:spcBef>
            </a:pPr>
            <a:r>
              <a:rPr lang="en-US" smtClean="0"/>
              <a:t>Ask what good you should accomplish for membership- what is the actual and intended outcome?</a:t>
            </a:r>
          </a:p>
          <a:p>
            <a:pPr eaLnBrk="1" hangingPunct="1">
              <a:spcBef>
                <a:spcPct val="0"/>
              </a:spcBef>
            </a:pPr>
            <a:r>
              <a:rPr lang="en-US" smtClean="0"/>
              <a:t>Seek to find the intended and actual results you want- and determine for whom? In your membership, will it be for the overall membership, or certain segments?</a:t>
            </a:r>
          </a:p>
          <a:p>
            <a:pPr eaLnBrk="1" hangingPunct="1">
              <a:spcBef>
                <a:spcPct val="0"/>
              </a:spcBef>
            </a:pPr>
            <a:r>
              <a:rPr lang="en-US" smtClean="0"/>
              <a:t>And as board members, what are the cost of those results or of those results for a particular person or segment of your membership.  This is a transaction – what are you giving, what does it cost?</a:t>
            </a:r>
          </a:p>
          <a:p>
            <a:pPr eaLnBrk="1" hangingPunct="1">
              <a:lnSpc>
                <a:spcPct val="90000"/>
              </a:lnSpc>
            </a:pPr>
            <a:endParaRPr lang="en-US" smtClean="0"/>
          </a:p>
          <a:p>
            <a:pPr eaLnBrk="1" hangingPunct="1">
              <a:lnSpc>
                <a:spcPct val="90000"/>
              </a:lnSpc>
            </a:pPr>
            <a:r>
              <a:rPr lang="en-US" smtClean="0"/>
              <a:t>If not “Ends”, it is “Means”</a:t>
            </a:r>
          </a:p>
          <a:p>
            <a:pPr eaLnBrk="1" hangingPunct="1">
              <a:lnSpc>
                <a:spcPct val="90000"/>
              </a:lnSpc>
            </a:pPr>
            <a:r>
              <a:rPr lang="en-US" smtClean="0"/>
              <a:t>End’s and means can be confusing at first blush. Carver spends a lot of time on this but a shortcut is it’s not a mean’s to an end. Ends are not just outcomes- but results coupled with who they affect and at what cost.  If it doesn’t fall in this category, it is considered means. A hint is that any organizational activities are considered means. </a:t>
            </a:r>
          </a:p>
          <a:p>
            <a:pPr eaLnBrk="1" hangingPunct="1">
              <a:lnSpc>
                <a:spcPct val="90000"/>
              </a:lnSpc>
            </a:pPr>
            <a:endParaRPr lang="en-US" smtClean="0"/>
          </a:p>
          <a:p>
            <a:pPr eaLnBrk="1" hangingPunct="1">
              <a:lnSpc>
                <a:spcPct val="90000"/>
              </a:lnSpc>
            </a:pPr>
            <a:r>
              <a:rPr lang="en-US" smtClean="0"/>
              <a:t>The Mask of Commendable Activities, Conditions, Structure, Technology, Etc</a:t>
            </a:r>
          </a:p>
          <a:p>
            <a:pPr eaLnBrk="1" hangingPunct="1">
              <a:lnSpc>
                <a:spcPct val="90000"/>
              </a:lnSpc>
            </a:pPr>
            <a:r>
              <a:rPr lang="en-US" smtClean="0"/>
              <a:t>Well intended or reasonable actions are often confused with ends. For instance, more number and quality of handouts at a training session-high staff morale-cutting edge technology…all a means. They are not the reason the organization exist. Boards should focus on the Ends. </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F07822-C51E-4C13-8232-C839B672F5A9}" type="slidenum">
              <a:rPr lang="en-US" smtClean="0"/>
              <a:pPr/>
              <a:t>38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D0E6A5-B554-4E93-A45B-24337E059C4A}" type="slidenum">
              <a:rPr lang="en-US" smtClean="0"/>
              <a:pPr/>
              <a:t>39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FCA047-92D9-4C23-B7FB-CC893081FABD}" type="slidenum">
              <a:rPr lang="en-US" smtClean="0"/>
              <a:pPr/>
              <a:t>40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91BE66-9C4A-47A2-99E3-399A3951B0C2}" type="slidenum">
              <a:rPr lang="en-US" smtClean="0"/>
              <a:pPr/>
              <a:t>14</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797050" y="685800"/>
            <a:ext cx="2882900" cy="2228850"/>
          </a:xfrm>
          <a:noFill/>
          <a:ln>
            <a:solidFill>
              <a:srgbClr val="000000"/>
            </a:solidFill>
            <a:miter lim="800000"/>
            <a:headEnd/>
            <a:tailEnd/>
          </a:ln>
        </p:spPr>
      </p:sp>
      <p:sp>
        <p:nvSpPr>
          <p:cNvPr id="82947" name="Notes Placeholder 2"/>
          <p:cNvSpPr>
            <a:spLocks noGrp="1"/>
          </p:cNvSpPr>
          <p:nvPr>
            <p:ph type="body" idx="1"/>
          </p:nvPr>
        </p:nvSpPr>
        <p:spPr bwMode="auto">
          <a:xfrm>
            <a:off x="304800" y="3124200"/>
            <a:ext cx="6248400" cy="4953000"/>
          </a:xfrm>
          <a:noFill/>
        </p:spPr>
        <p:txBody>
          <a:bodyPr wrap="square" numCol="1" anchor="t" anchorCtr="0" compatLnSpc="1">
            <a:prstTxWarp prst="textNoShape">
              <a:avLst/>
            </a:prstTxWarp>
          </a:bodyPr>
          <a:lstStyle/>
          <a:p>
            <a:pPr eaLnBrk="1" hangingPunct="1">
              <a:lnSpc>
                <a:spcPct val="90000"/>
              </a:lnSpc>
            </a:pPr>
            <a:r>
              <a:rPr lang="en-US" sz="1100" smtClean="0"/>
              <a:t>Strict Results Focus-don’t focus on the activities that are involved- but in the intended results</a:t>
            </a:r>
          </a:p>
          <a:p>
            <a:pPr eaLnBrk="1" hangingPunct="1">
              <a:lnSpc>
                <a:spcPct val="90000"/>
              </a:lnSpc>
            </a:pPr>
            <a:endParaRPr lang="en-US" sz="1100" smtClean="0"/>
          </a:p>
          <a:p>
            <a:pPr eaLnBrk="1" hangingPunct="1">
              <a:lnSpc>
                <a:spcPct val="90000"/>
              </a:lnSpc>
            </a:pPr>
            <a:r>
              <a:rPr lang="en-US" sz="1100" smtClean="0"/>
              <a:t>Succinctness-long sentences clutter the meaning. Don’t bury the meaning in several or even one paragraph. To the point.</a:t>
            </a:r>
          </a:p>
          <a:p>
            <a:pPr eaLnBrk="1" hangingPunct="1">
              <a:lnSpc>
                <a:spcPct val="90000"/>
              </a:lnSpc>
            </a:pPr>
            <a:endParaRPr lang="en-US" sz="1100" smtClean="0"/>
          </a:p>
          <a:p>
            <a:pPr eaLnBrk="1" hangingPunct="1">
              <a:lnSpc>
                <a:spcPct val="90000"/>
              </a:lnSpc>
            </a:pPr>
            <a:r>
              <a:rPr lang="en-US" sz="1100" smtClean="0"/>
              <a:t>Active Board Involvement in “Ends”- this is your job…to define the outcomes, beneficiaries and cost. This is what the CEO and staff will implement. </a:t>
            </a:r>
          </a:p>
          <a:p>
            <a:pPr eaLnBrk="1" hangingPunct="1">
              <a:lnSpc>
                <a:spcPct val="90000"/>
              </a:lnSpc>
            </a:pPr>
            <a:endParaRPr lang="en-US" sz="1100" smtClean="0"/>
          </a:p>
          <a:p>
            <a:pPr eaLnBrk="1" hangingPunct="1">
              <a:lnSpc>
                <a:spcPct val="90000"/>
              </a:lnSpc>
            </a:pPr>
            <a:r>
              <a:rPr lang="en-US" sz="1100" smtClean="0"/>
              <a:t>Accountability to Owners/Members-again, you are the trustee to members. Remember to think long range-in the larger context of their environment</a:t>
            </a:r>
          </a:p>
          <a:p>
            <a:pPr eaLnBrk="1" hangingPunct="1">
              <a:lnSpc>
                <a:spcPct val="90000"/>
              </a:lnSpc>
            </a:pPr>
            <a:endParaRPr lang="en-US" sz="1100" smtClean="0"/>
          </a:p>
          <a:p>
            <a:pPr eaLnBrk="1" hangingPunct="1">
              <a:lnSpc>
                <a:spcPct val="90000"/>
              </a:lnSpc>
            </a:pPr>
            <a:r>
              <a:rPr lang="en-US" sz="1100" smtClean="0"/>
              <a:t>Properly Categorized-make sure your ends statements are truly ends and not means. Again, means are organizational activities.</a:t>
            </a:r>
          </a:p>
          <a:p>
            <a:pPr eaLnBrk="1" hangingPunct="1">
              <a:lnSpc>
                <a:spcPct val="90000"/>
              </a:lnSpc>
            </a:pPr>
            <a:r>
              <a:rPr lang="en-US" sz="1100" smtClean="0"/>
              <a:t>Theme and Backbone of the CU- they need to be able to be linked to the going’s on of the organization. They need to address the bottom line. </a:t>
            </a:r>
          </a:p>
          <a:p>
            <a:pPr eaLnBrk="1" hangingPunct="1">
              <a:lnSpc>
                <a:spcPct val="90000"/>
              </a:lnSpc>
            </a:pPr>
            <a:endParaRPr lang="en-US" sz="1100" smtClean="0"/>
          </a:p>
          <a:p>
            <a:pPr eaLnBrk="1" hangingPunct="1">
              <a:lnSpc>
                <a:spcPct val="90000"/>
              </a:lnSpc>
            </a:pPr>
            <a:r>
              <a:rPr lang="en-US" sz="1100" smtClean="0"/>
              <a:t>Stark and Direct – end’s don’t need to be a slogan, but direct and distinctive. </a:t>
            </a:r>
          </a:p>
          <a:p>
            <a:pPr eaLnBrk="1" hangingPunct="1">
              <a:lnSpc>
                <a:spcPct val="90000"/>
              </a:lnSpc>
            </a:pPr>
            <a:endParaRPr lang="en-US" sz="1100" smtClean="0"/>
          </a:p>
          <a:p>
            <a:pPr eaLnBrk="1" hangingPunct="1">
              <a:lnSpc>
                <a:spcPct val="90000"/>
              </a:lnSpc>
            </a:pPr>
            <a:r>
              <a:rPr lang="en-US" sz="1100" smtClean="0"/>
              <a:t>Global Purpose, Followed by Policies About Results, How Members Benefit, Pricing, Etc.-think of the nesting bowl- broad to specific. </a:t>
            </a:r>
          </a:p>
          <a:p>
            <a:pPr eaLnBrk="1" hangingPunct="1">
              <a:lnSpc>
                <a:spcPct val="90000"/>
              </a:lnSpc>
            </a:pPr>
            <a:endParaRPr lang="en-US" sz="1100" smtClean="0"/>
          </a:p>
          <a:p>
            <a:pPr eaLnBrk="1" hangingPunct="1">
              <a:lnSpc>
                <a:spcPct val="90000"/>
              </a:lnSpc>
            </a:pPr>
            <a:r>
              <a:rPr lang="en-US" sz="1100" smtClean="0"/>
              <a:t>Integration With Long-Range Planning- the board should lay out the values that form the basis of staff planning. This will include the probable environmental circumstances of the future, shifting public needs- as carver put’s it “highly involved dreaming”</a:t>
            </a:r>
          </a:p>
          <a:p>
            <a:pPr eaLnBrk="1" hangingPunct="1">
              <a:lnSpc>
                <a:spcPct val="90000"/>
              </a:lnSpc>
            </a:pPr>
            <a:endParaRPr lang="en-US" sz="1100" smtClean="0"/>
          </a:p>
          <a:p>
            <a:pPr eaLnBrk="1" hangingPunct="1">
              <a:lnSpc>
                <a:spcPct val="90000"/>
              </a:lnSpc>
            </a:pPr>
            <a:r>
              <a:rPr lang="en-US" sz="1100" smtClean="0"/>
              <a:t>Evaluating Ends With Key Performance Measures- measure “how we are doing”. Evaluation should bee a precise, systematic, criteria focused method. Evaluation should be objective- no subjectivity should be allowed. </a:t>
            </a:r>
          </a:p>
          <a:p>
            <a:pPr eaLnBrk="1" hangingPunct="1">
              <a:lnSpc>
                <a:spcPct val="90000"/>
              </a:lnSpc>
            </a:pPr>
            <a:endParaRPr lang="en-US" sz="1100" smtClean="0"/>
          </a:p>
          <a:p>
            <a:pPr eaLnBrk="1" hangingPunct="1">
              <a:lnSpc>
                <a:spcPct val="90000"/>
              </a:lnSpc>
            </a:pPr>
            <a:r>
              <a:rPr lang="en-US" sz="1100" smtClean="0"/>
              <a:t>Again, Broad-to-Specific and Large-to-Small</a:t>
            </a:r>
          </a:p>
          <a:p>
            <a:pPr eaLnBrk="1" hangingPunct="1">
              <a:lnSpc>
                <a:spcPct val="90000"/>
              </a:lnSpc>
            </a:pPr>
            <a:endParaRPr lang="en-US" sz="1100"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FA3A5C-711F-4B38-A531-1A7D24D41621}" type="slidenum">
              <a:rPr lang="en-US" smtClean="0"/>
              <a:pPr/>
              <a:t>41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 elaborates….</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09AB45-3532-464E-8AC0-5BFE4AF93FF0}" type="slidenum">
              <a:rPr lang="en-US" smtClean="0"/>
              <a:pPr/>
              <a:t>42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46A280-4836-4654-9924-68C8AA887308}" type="slidenum">
              <a:rPr lang="en-US" smtClean="0"/>
              <a:pPr/>
              <a:t>43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947863" y="228600"/>
            <a:ext cx="2809875" cy="2171700"/>
          </a:xfrm>
          <a:noFill/>
          <a:ln>
            <a:solidFill>
              <a:srgbClr val="000000"/>
            </a:solidFill>
            <a:miter lim="800000"/>
            <a:headEnd/>
            <a:tailEnd/>
          </a:ln>
        </p:spPr>
      </p:sp>
      <p:sp>
        <p:nvSpPr>
          <p:cNvPr id="88067" name="Notes Placeholder 2"/>
          <p:cNvSpPr>
            <a:spLocks noGrp="1"/>
          </p:cNvSpPr>
          <p:nvPr>
            <p:ph type="body" idx="1"/>
          </p:nvPr>
        </p:nvSpPr>
        <p:spPr bwMode="auto">
          <a:xfrm>
            <a:off x="304800" y="2438400"/>
            <a:ext cx="6248400" cy="5257800"/>
          </a:xfrm>
          <a:noFill/>
        </p:spPr>
        <p:txBody>
          <a:bodyPr wrap="square" numCol="1" anchor="t" anchorCtr="0" compatLnSpc="1">
            <a:prstTxWarp prst="textNoShape">
              <a:avLst/>
            </a:prstTxWarp>
          </a:bodyPr>
          <a:lstStyle/>
          <a:p>
            <a:pPr eaLnBrk="1" hangingPunct="1">
              <a:lnSpc>
                <a:spcPct val="80000"/>
              </a:lnSpc>
            </a:pPr>
            <a:r>
              <a:rPr lang="en-US" sz="1100" smtClean="0"/>
              <a:t>Manage between Rubber-stamping and Meddling</a:t>
            </a:r>
          </a:p>
          <a:p>
            <a:pPr eaLnBrk="1" hangingPunct="1">
              <a:lnSpc>
                <a:spcPct val="80000"/>
              </a:lnSpc>
            </a:pPr>
            <a:r>
              <a:rPr lang="en-US" sz="1100" smtClean="0"/>
              <a:t>It is important to have balance here-board must have control over staff operations yet be free from the complexity and details of staff operations. If you are at one end of the spectrum you’re too permissive- a rubber stamping board. The other- your too involved…a meddling board. </a:t>
            </a:r>
          </a:p>
          <a:p>
            <a:pPr eaLnBrk="1" hangingPunct="1">
              <a:lnSpc>
                <a:spcPct val="80000"/>
              </a:lnSpc>
            </a:pPr>
            <a:endParaRPr lang="en-US" sz="1100" smtClean="0"/>
          </a:p>
          <a:p>
            <a:pPr eaLnBrk="1" hangingPunct="1">
              <a:lnSpc>
                <a:spcPct val="80000"/>
              </a:lnSpc>
            </a:pPr>
            <a:r>
              <a:rPr lang="en-US" sz="1100" smtClean="0"/>
              <a:t>Avoid the Enticement of Operations</a:t>
            </a:r>
          </a:p>
          <a:p>
            <a:pPr eaLnBrk="1" hangingPunct="1">
              <a:lnSpc>
                <a:spcPct val="80000"/>
              </a:lnSpc>
            </a:pPr>
            <a:r>
              <a:rPr lang="en-US" sz="1100" smtClean="0"/>
              <a:t>Sometimes staff bring things to the board, other times a board member may have a particular interest or expertise in some level of operations. Either way, it is easy for a board to delve too deeply into the op’s pool which hinders governance efficiency. Be accountable for oversight, but make sure staff is accountable for decision making. </a:t>
            </a:r>
          </a:p>
          <a:p>
            <a:pPr eaLnBrk="1" hangingPunct="1">
              <a:lnSpc>
                <a:spcPct val="80000"/>
              </a:lnSpc>
            </a:pPr>
            <a:endParaRPr lang="en-US" sz="1100" smtClean="0"/>
          </a:p>
          <a:p>
            <a:pPr eaLnBrk="1" hangingPunct="1">
              <a:lnSpc>
                <a:spcPct val="80000"/>
              </a:lnSpc>
            </a:pPr>
            <a:r>
              <a:rPr lang="en-US" sz="1100" smtClean="0"/>
              <a:t>The Board’s Interest: Effectiveness, Approvability, Legitimate Control of Means, Focus on Prudence &amp; Ethics</a:t>
            </a:r>
          </a:p>
          <a:p>
            <a:pPr eaLnBrk="1" hangingPunct="1">
              <a:lnSpc>
                <a:spcPct val="80000"/>
              </a:lnSpc>
            </a:pPr>
            <a:r>
              <a:rPr lang="en-US" sz="1100" smtClean="0"/>
              <a:t>-Carver asserts that boards have more have a few interest in staff practices, and provides a unique mechanism for boards to control what needs to be controlled. </a:t>
            </a:r>
          </a:p>
          <a:p>
            <a:pPr eaLnBrk="1" hangingPunct="1">
              <a:lnSpc>
                <a:spcPct val="80000"/>
              </a:lnSpc>
            </a:pPr>
            <a:r>
              <a:rPr lang="en-US" sz="1100" smtClean="0"/>
              <a:t>-Effectiveness-look at the ends more than the means…are we producing desired results? </a:t>
            </a:r>
          </a:p>
          <a:p>
            <a:pPr eaLnBrk="1" hangingPunct="1">
              <a:lnSpc>
                <a:spcPct val="80000"/>
              </a:lnSpc>
            </a:pPr>
            <a:r>
              <a:rPr lang="en-US" sz="1100" smtClean="0"/>
              <a:t>-Approvability-it’s more effective to determine what you would disapprove-it’s not about “would I do it this way?”, but letting the CEO know what they can’t do. </a:t>
            </a:r>
          </a:p>
          <a:p>
            <a:pPr eaLnBrk="1" hangingPunct="1">
              <a:lnSpc>
                <a:spcPct val="80000"/>
              </a:lnSpc>
            </a:pPr>
            <a:r>
              <a:rPr lang="en-US" sz="1100" smtClean="0"/>
              <a:t>-Legitimate control of means-board can’t ensure prudence and ethics by measuring attainment of ends. The board has a moral obligation to ensure operations are ethical and prudent. </a:t>
            </a:r>
          </a:p>
          <a:p>
            <a:pPr eaLnBrk="1" hangingPunct="1">
              <a:lnSpc>
                <a:spcPct val="80000"/>
              </a:lnSpc>
            </a:pPr>
            <a:endParaRPr lang="en-US" sz="1100" smtClean="0"/>
          </a:p>
          <a:p>
            <a:pPr eaLnBrk="1" hangingPunct="1">
              <a:lnSpc>
                <a:spcPct val="80000"/>
              </a:lnSpc>
            </a:pPr>
            <a:r>
              <a:rPr lang="en-US" sz="1100" smtClean="0"/>
              <a:t>This Category is Executive Limitations Policies</a:t>
            </a:r>
          </a:p>
          <a:p>
            <a:pPr eaLnBrk="1" hangingPunct="1">
              <a:lnSpc>
                <a:spcPct val="80000"/>
              </a:lnSpc>
            </a:pPr>
            <a:r>
              <a:rPr lang="en-US" sz="1100" smtClean="0"/>
              <a:t>Executive limitations are policies that dictate what the executive can not do. Reasonably, the board does not have the time or expertise to list everything that should be done. It is more effective to state what can’t be done and state ahead of time what is imprudent and unethical. </a:t>
            </a:r>
          </a:p>
          <a:p>
            <a:pPr eaLnBrk="1" hangingPunct="1">
              <a:lnSpc>
                <a:spcPct val="80000"/>
              </a:lnSpc>
            </a:pPr>
            <a:endParaRPr lang="en-US" sz="1100" smtClean="0"/>
          </a:p>
          <a:p>
            <a:pPr eaLnBrk="1" hangingPunct="1">
              <a:lnSpc>
                <a:spcPct val="80000"/>
              </a:lnSpc>
            </a:pPr>
            <a:r>
              <a:rPr lang="en-US" sz="1100" smtClean="0"/>
              <a:t>Board Prescription of Means is “Anti-Innovative” and “Stultifying”</a:t>
            </a:r>
          </a:p>
          <a:p>
            <a:pPr eaLnBrk="1" hangingPunct="1">
              <a:lnSpc>
                <a:spcPct val="80000"/>
              </a:lnSpc>
            </a:pPr>
            <a:r>
              <a:rPr lang="en-US" sz="1100" smtClean="0"/>
              <a:t>As I’ve mentioned before, board prescribing staff activities I stifles innovation and creativity. </a:t>
            </a:r>
          </a:p>
          <a:p>
            <a:pPr eaLnBrk="1" hangingPunct="1">
              <a:lnSpc>
                <a:spcPct val="80000"/>
              </a:lnSpc>
            </a:pPr>
            <a:endParaRPr lang="en-US" sz="1100" smtClean="0"/>
          </a:p>
          <a:p>
            <a:pPr eaLnBrk="1" hangingPunct="1">
              <a:lnSpc>
                <a:spcPct val="80000"/>
              </a:lnSpc>
            </a:pPr>
            <a:r>
              <a:rPr lang="en-US" sz="1100" smtClean="0"/>
              <a:t>Start Broad-to-specific and Large-to-small</a:t>
            </a:r>
          </a:p>
          <a:p>
            <a:pPr eaLnBrk="1" hangingPunct="1">
              <a:lnSpc>
                <a:spcPct val="80000"/>
              </a:lnSpc>
            </a:pPr>
            <a:endParaRPr lang="en-US" sz="1100" smtClean="0"/>
          </a:p>
          <a:p>
            <a:pPr eaLnBrk="1" hangingPunct="1">
              <a:lnSpc>
                <a:spcPct val="80000"/>
              </a:lnSpc>
            </a:pPr>
            <a:r>
              <a:rPr lang="en-US" sz="1100" smtClean="0"/>
              <a:t>Transform Worries Into Policies</a:t>
            </a:r>
          </a:p>
          <a:p>
            <a:pPr eaLnBrk="1" hangingPunct="1">
              <a:lnSpc>
                <a:spcPct val="80000"/>
              </a:lnSpc>
            </a:pPr>
            <a:r>
              <a:rPr lang="en-US" sz="1100" smtClean="0"/>
              <a:t>As a board, what worries come to mind when you think of a CEO with unchecked full reign?  Those are the policies you set- written in the negative, telling the CEO what they cannot do. Think nesting bowl again…large to small…all contained within the broad policy statement.  </a:t>
            </a:r>
          </a:p>
          <a:p>
            <a:pPr eaLnBrk="1" hangingPunct="1">
              <a:lnSpc>
                <a:spcPct val="80000"/>
              </a:lnSpc>
            </a:pPr>
            <a:endParaRPr lang="en-US" sz="1100" smtClean="0"/>
          </a:p>
          <a:p>
            <a:pPr eaLnBrk="1" hangingPunct="1">
              <a:lnSpc>
                <a:spcPct val="80000"/>
              </a:lnSpc>
            </a:pPr>
            <a:r>
              <a:rPr lang="en-US" sz="1100" smtClean="0"/>
              <a:t>Limitation, Not Empowerment</a:t>
            </a:r>
          </a:p>
          <a:p>
            <a:pPr eaLnBrk="1" hangingPunct="1">
              <a:lnSpc>
                <a:spcPct val="80000"/>
              </a:lnSpc>
            </a:pPr>
            <a:r>
              <a:rPr lang="en-US" sz="1100" smtClean="0"/>
              <a:t>Executive “Limitations”- again in the negative. </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6EB329-89EB-4FC2-9519-92316866006E}" type="slidenum">
              <a:rPr lang="en-US" smtClean="0"/>
              <a:pPr/>
              <a:t>44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947863" y="228600"/>
            <a:ext cx="2809875" cy="2171700"/>
          </a:xfrm>
          <a:noFill/>
          <a:ln>
            <a:solidFill>
              <a:srgbClr val="000000"/>
            </a:solidFill>
            <a:miter lim="800000"/>
            <a:headEnd/>
            <a:tailEnd/>
          </a:ln>
        </p:spPr>
      </p:sp>
      <p:sp>
        <p:nvSpPr>
          <p:cNvPr id="88067" name="Notes Placeholder 2"/>
          <p:cNvSpPr>
            <a:spLocks noGrp="1"/>
          </p:cNvSpPr>
          <p:nvPr>
            <p:ph type="body" idx="1"/>
          </p:nvPr>
        </p:nvSpPr>
        <p:spPr bwMode="auto">
          <a:xfrm>
            <a:off x="304800" y="2438400"/>
            <a:ext cx="6248400" cy="5257800"/>
          </a:xfrm>
          <a:noFill/>
        </p:spPr>
        <p:txBody>
          <a:bodyPr wrap="square" numCol="1" anchor="t" anchorCtr="0" compatLnSpc="1">
            <a:prstTxWarp prst="textNoShape">
              <a:avLst/>
            </a:prstTxWarp>
          </a:bodyPr>
          <a:lstStyle/>
          <a:p>
            <a:pPr eaLnBrk="1" hangingPunct="1">
              <a:lnSpc>
                <a:spcPct val="80000"/>
              </a:lnSpc>
            </a:pPr>
            <a:r>
              <a:rPr lang="en-US" sz="1100" smtClean="0"/>
              <a:t>Manage between Rubber-stamping and Meddling</a:t>
            </a:r>
          </a:p>
          <a:p>
            <a:pPr eaLnBrk="1" hangingPunct="1">
              <a:lnSpc>
                <a:spcPct val="80000"/>
              </a:lnSpc>
            </a:pPr>
            <a:r>
              <a:rPr lang="en-US" sz="1100" smtClean="0"/>
              <a:t>It is important to have balance here-board must have control over staff operations yet be free from the complexity and details of staff operations. If you are at one end of the spectrum you’re too permissive- a rubber stamping board. The other- your too involved…a meddling board. </a:t>
            </a:r>
          </a:p>
          <a:p>
            <a:pPr eaLnBrk="1" hangingPunct="1">
              <a:lnSpc>
                <a:spcPct val="80000"/>
              </a:lnSpc>
            </a:pPr>
            <a:endParaRPr lang="en-US" sz="1100" smtClean="0"/>
          </a:p>
          <a:p>
            <a:pPr eaLnBrk="1" hangingPunct="1">
              <a:lnSpc>
                <a:spcPct val="80000"/>
              </a:lnSpc>
            </a:pPr>
            <a:r>
              <a:rPr lang="en-US" sz="1100" smtClean="0"/>
              <a:t>Avoid the Enticement of Operations</a:t>
            </a:r>
          </a:p>
          <a:p>
            <a:pPr eaLnBrk="1" hangingPunct="1">
              <a:lnSpc>
                <a:spcPct val="80000"/>
              </a:lnSpc>
            </a:pPr>
            <a:r>
              <a:rPr lang="en-US" sz="1100" smtClean="0"/>
              <a:t>Sometimes staff bring things to the board, other times a board member may have a particular interest or expertise in some level of operations. Either way, it is easy for a board to delve too deeply into the op’s pool which hinders governance efficiency. Be accountable for oversight, but make sure staff is accountable for decision making. </a:t>
            </a:r>
          </a:p>
          <a:p>
            <a:pPr eaLnBrk="1" hangingPunct="1">
              <a:lnSpc>
                <a:spcPct val="80000"/>
              </a:lnSpc>
            </a:pPr>
            <a:endParaRPr lang="en-US" sz="1100" smtClean="0"/>
          </a:p>
          <a:p>
            <a:pPr eaLnBrk="1" hangingPunct="1">
              <a:lnSpc>
                <a:spcPct val="80000"/>
              </a:lnSpc>
            </a:pPr>
            <a:r>
              <a:rPr lang="en-US" sz="1100" smtClean="0"/>
              <a:t>The Board’s Interest: Effectiveness, Approvability, Legitimate Control of Means, Focus on Prudence &amp; Ethics</a:t>
            </a:r>
          </a:p>
          <a:p>
            <a:pPr eaLnBrk="1" hangingPunct="1">
              <a:lnSpc>
                <a:spcPct val="80000"/>
              </a:lnSpc>
            </a:pPr>
            <a:r>
              <a:rPr lang="en-US" sz="1100" smtClean="0"/>
              <a:t>-Carver asserts that boards have more have a few interest in staff practices, and provides a unique mechanism for boards to control what needs to be controlled. </a:t>
            </a:r>
          </a:p>
          <a:p>
            <a:pPr eaLnBrk="1" hangingPunct="1">
              <a:lnSpc>
                <a:spcPct val="80000"/>
              </a:lnSpc>
            </a:pPr>
            <a:r>
              <a:rPr lang="en-US" sz="1100" smtClean="0"/>
              <a:t>-Effectiveness-look at the ends more than the means…are we producing desired results? </a:t>
            </a:r>
          </a:p>
          <a:p>
            <a:pPr eaLnBrk="1" hangingPunct="1">
              <a:lnSpc>
                <a:spcPct val="80000"/>
              </a:lnSpc>
            </a:pPr>
            <a:r>
              <a:rPr lang="en-US" sz="1100" smtClean="0"/>
              <a:t>-Approvability-it’s more effective to determine what you would disapprove-it’s not about “would I do it this way?”, but letting the CEO know what they can’t do. </a:t>
            </a:r>
          </a:p>
          <a:p>
            <a:pPr eaLnBrk="1" hangingPunct="1">
              <a:lnSpc>
                <a:spcPct val="80000"/>
              </a:lnSpc>
            </a:pPr>
            <a:r>
              <a:rPr lang="en-US" sz="1100" smtClean="0"/>
              <a:t>-Legitimate control of means-board can’t ensure prudence and ethics by measuring attainment of ends. The board has a moral obligation to ensure operations are ethical and prudent. </a:t>
            </a:r>
          </a:p>
          <a:p>
            <a:pPr eaLnBrk="1" hangingPunct="1">
              <a:lnSpc>
                <a:spcPct val="80000"/>
              </a:lnSpc>
            </a:pPr>
            <a:endParaRPr lang="en-US" sz="1100" smtClean="0"/>
          </a:p>
          <a:p>
            <a:pPr eaLnBrk="1" hangingPunct="1">
              <a:lnSpc>
                <a:spcPct val="80000"/>
              </a:lnSpc>
            </a:pPr>
            <a:r>
              <a:rPr lang="en-US" sz="1100" smtClean="0"/>
              <a:t>This Category is Executive Limitations Policies</a:t>
            </a:r>
          </a:p>
          <a:p>
            <a:pPr eaLnBrk="1" hangingPunct="1">
              <a:lnSpc>
                <a:spcPct val="80000"/>
              </a:lnSpc>
            </a:pPr>
            <a:r>
              <a:rPr lang="en-US" sz="1100" smtClean="0"/>
              <a:t>Executive limitations are policies that dictate what the executive can not do. Reasonably, the board does not have the time or expertise to list everything that should be done. It is more effective to state what can’t be done and state ahead of time what is imprudent and unethical. </a:t>
            </a:r>
          </a:p>
          <a:p>
            <a:pPr eaLnBrk="1" hangingPunct="1">
              <a:lnSpc>
                <a:spcPct val="80000"/>
              </a:lnSpc>
            </a:pPr>
            <a:endParaRPr lang="en-US" sz="1100" smtClean="0"/>
          </a:p>
          <a:p>
            <a:pPr eaLnBrk="1" hangingPunct="1">
              <a:lnSpc>
                <a:spcPct val="80000"/>
              </a:lnSpc>
            </a:pPr>
            <a:r>
              <a:rPr lang="en-US" sz="1100" smtClean="0"/>
              <a:t>Board Prescription of Means is “Anti-Innovative” and “Stultifying”</a:t>
            </a:r>
          </a:p>
          <a:p>
            <a:pPr eaLnBrk="1" hangingPunct="1">
              <a:lnSpc>
                <a:spcPct val="80000"/>
              </a:lnSpc>
            </a:pPr>
            <a:r>
              <a:rPr lang="en-US" sz="1100" smtClean="0"/>
              <a:t>As I’ve mentioned before, board prescribing staff activities I stifles innovation and creativity. </a:t>
            </a:r>
          </a:p>
          <a:p>
            <a:pPr eaLnBrk="1" hangingPunct="1">
              <a:lnSpc>
                <a:spcPct val="80000"/>
              </a:lnSpc>
            </a:pPr>
            <a:endParaRPr lang="en-US" sz="1100" smtClean="0"/>
          </a:p>
          <a:p>
            <a:pPr eaLnBrk="1" hangingPunct="1">
              <a:lnSpc>
                <a:spcPct val="80000"/>
              </a:lnSpc>
            </a:pPr>
            <a:r>
              <a:rPr lang="en-US" sz="1100" smtClean="0"/>
              <a:t>Start Broad-to-specific and Large-to-small</a:t>
            </a:r>
          </a:p>
          <a:p>
            <a:pPr eaLnBrk="1" hangingPunct="1">
              <a:lnSpc>
                <a:spcPct val="80000"/>
              </a:lnSpc>
            </a:pPr>
            <a:endParaRPr lang="en-US" sz="1100" smtClean="0"/>
          </a:p>
          <a:p>
            <a:pPr eaLnBrk="1" hangingPunct="1">
              <a:lnSpc>
                <a:spcPct val="80000"/>
              </a:lnSpc>
            </a:pPr>
            <a:r>
              <a:rPr lang="en-US" sz="1100" smtClean="0"/>
              <a:t>Transform Worries Into Policies</a:t>
            </a:r>
          </a:p>
          <a:p>
            <a:pPr eaLnBrk="1" hangingPunct="1">
              <a:lnSpc>
                <a:spcPct val="80000"/>
              </a:lnSpc>
            </a:pPr>
            <a:r>
              <a:rPr lang="en-US" sz="1100" smtClean="0"/>
              <a:t>As a board, what worries come to mind when you think of a CEO with unchecked full reign?  Those are the policies you set- written in the negative, telling the CEO what they cannot do. Think nesting bowl again…large to small…all contained within the broad policy statement.  </a:t>
            </a:r>
          </a:p>
          <a:p>
            <a:pPr eaLnBrk="1" hangingPunct="1">
              <a:lnSpc>
                <a:spcPct val="80000"/>
              </a:lnSpc>
            </a:pPr>
            <a:endParaRPr lang="en-US" sz="1100" smtClean="0"/>
          </a:p>
          <a:p>
            <a:pPr eaLnBrk="1" hangingPunct="1">
              <a:lnSpc>
                <a:spcPct val="80000"/>
              </a:lnSpc>
            </a:pPr>
            <a:r>
              <a:rPr lang="en-US" sz="1100" smtClean="0"/>
              <a:t>Limitation, Not Empowerment</a:t>
            </a:r>
          </a:p>
          <a:p>
            <a:pPr eaLnBrk="1" hangingPunct="1">
              <a:lnSpc>
                <a:spcPct val="80000"/>
              </a:lnSpc>
            </a:pPr>
            <a:r>
              <a:rPr lang="en-US" sz="1100" smtClean="0"/>
              <a:t>Executive “Limitations”- again in the negative. </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6EB329-89EB-4FC2-9519-92316866006E}" type="slidenum">
              <a:rPr lang="en-US" smtClean="0"/>
              <a:pPr/>
              <a:t>45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 elaborates on examples….</a:t>
            </a: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2A3FE1-8E61-4BA7-96BB-85CEA5385A57}" type="slidenum">
              <a:rPr lang="en-US" smtClean="0"/>
              <a:pPr/>
              <a:t>46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FA4025-5021-4034-8C7D-3EF86A3E9630}" type="slidenum">
              <a:rPr lang="en-US" smtClean="0"/>
              <a:pPr/>
              <a:t>47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2020888" y="381000"/>
            <a:ext cx="2663825" cy="2057400"/>
          </a:xfrm>
          <a:noFill/>
          <a:ln>
            <a:solidFill>
              <a:srgbClr val="000000"/>
            </a:solidFill>
            <a:miter lim="800000"/>
            <a:headEnd/>
            <a:tailEnd/>
          </a:ln>
        </p:spPr>
      </p:sp>
      <p:sp>
        <p:nvSpPr>
          <p:cNvPr id="93187" name="Notes Placeholder 2"/>
          <p:cNvSpPr>
            <a:spLocks noGrp="1"/>
          </p:cNvSpPr>
          <p:nvPr>
            <p:ph type="body" idx="1"/>
          </p:nvPr>
        </p:nvSpPr>
        <p:spPr bwMode="auto">
          <a:xfrm>
            <a:off x="152400" y="2590800"/>
            <a:ext cx="6400800" cy="4114800"/>
          </a:xfrm>
          <a:noFill/>
        </p:spPr>
        <p:txBody>
          <a:bodyPr wrap="square" numCol="1" anchor="t" anchorCtr="0" compatLnSpc="1">
            <a:prstTxWarp prst="textNoShape">
              <a:avLst/>
            </a:prstTxWarp>
          </a:bodyPr>
          <a:lstStyle/>
          <a:p>
            <a:pPr eaLnBrk="1" hangingPunct="1"/>
            <a:r>
              <a:rPr lang="en-US" smtClean="0"/>
              <a:t>The Most Important Task of the Board</a:t>
            </a:r>
          </a:p>
          <a:p>
            <a:pPr eaLnBrk="1" hangingPunct="1"/>
            <a:r>
              <a:rPr lang="en-US" smtClean="0"/>
              <a:t>No single relationship in the organization is as important as that between the board and its CEO-it can set the stage for effective governance or if poor, can have dire concequences. </a:t>
            </a:r>
          </a:p>
          <a:p>
            <a:pPr eaLnBrk="1" hangingPunct="1"/>
            <a:endParaRPr lang="en-US" smtClean="0"/>
          </a:p>
          <a:p>
            <a:pPr eaLnBrk="1" hangingPunct="1"/>
            <a:r>
              <a:rPr lang="en-US" smtClean="0"/>
              <a:t>Defining a CEO- the CEO puts all the pieces in place…all the functions of the organization. The CEO board relationship is critical, because if strength of one or the other is over powered, the organization suffers. It must be a balanced relationship with roles defined. A CEO must do what is necessary to ensure the job is done- to shoulder this much accountability, we need a strong CEO.</a:t>
            </a:r>
          </a:p>
          <a:p>
            <a:pPr eaLnBrk="1" hangingPunct="1"/>
            <a:endParaRPr lang="en-US" smtClean="0"/>
          </a:p>
          <a:p>
            <a:pPr eaLnBrk="1" hangingPunct="1"/>
            <a:r>
              <a:rPr lang="en-US" smtClean="0"/>
              <a:t>Nonprofits vest Chairman and CEO separately</a:t>
            </a:r>
          </a:p>
          <a:p>
            <a:pPr eaLnBrk="1" hangingPunct="1"/>
            <a:r>
              <a:rPr lang="en-US" smtClean="0"/>
              <a:t>Historically, in business corporations, entreprenuers gathered boards around them as their business grew. Publicly traded corporate boards often have one person in the role of CEO/Chair, yet it has been long recognized that a conflict of interest is present. Nonprofits separate these roles- which best serves the interest of owners.  </a:t>
            </a:r>
          </a:p>
          <a:p>
            <a:pPr eaLnBrk="1" hangingPunct="1"/>
            <a:endParaRPr lang="en-US" smtClean="0"/>
          </a:p>
          <a:p>
            <a:pPr eaLnBrk="1" hangingPunct="1"/>
            <a:r>
              <a:rPr lang="en-US" smtClean="0"/>
              <a:t>Board Holism – Accountability</a:t>
            </a:r>
          </a:p>
          <a:p>
            <a:pPr eaLnBrk="1" hangingPunct="1"/>
            <a:r>
              <a:rPr lang="en-US" smtClean="0"/>
              <a:t>We are all responsible for our own behavior wherever we are. In a supervisory role, we have dual accountability – our own actions and actions of our subordinates. The burden of accountability goes up as you reach the top of organizational hierarchy. The CEO is accountable for the entire organization and performance of it’s people. As such the board need no official connection with staff members except at the CEO’s behest. The board does not need to dictate how the CEO got the job done, as long as it was done within executive limitations. Also, The board members and CEO are colleagues- the CEO reports to the board as a whole…not to individual members. </a:t>
            </a:r>
          </a:p>
          <a:p>
            <a:pPr eaLnBrk="1" hangingPunct="1"/>
            <a:r>
              <a:rPr lang="en-US" smtClean="0"/>
              <a:t>The Board Has Only One Employee</a:t>
            </a:r>
          </a:p>
          <a:p>
            <a:pPr eaLnBrk="1" hangingPunct="1"/>
            <a:r>
              <a:rPr lang="en-US" smtClean="0"/>
              <a:t>The CEO’s Work is Immaterial</a:t>
            </a:r>
          </a:p>
          <a:p>
            <a:pPr eaLnBrk="1" hangingPunct="1"/>
            <a:r>
              <a:rPr lang="en-US" smtClean="0"/>
              <a:t>Board Members and CEO are Colleagues</a:t>
            </a:r>
          </a:p>
          <a:p>
            <a:pPr eaLnBrk="1" hangingPunct="1"/>
            <a:endParaRPr lang="en-US" smtClean="0"/>
          </a:p>
          <a:p>
            <a:pPr eaLnBrk="1" hangingPunct="1"/>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5D8584-9D40-4AAC-8711-ED92771A0431}" type="slidenum">
              <a:rPr lang="en-US" smtClean="0"/>
              <a:pPr/>
              <a:t>48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DB37D200-D0C1-485C-9CC7-C1E543C9724F}" type="slidenum">
              <a:rPr lang="en-US" smtClean="0"/>
              <a:pPr>
                <a:defRPr/>
              </a:pPr>
              <a:t>49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971CF7CB-4A86-4DD6-BD55-29477AAA4B22}" type="slidenum">
              <a:rPr lang="en-US" smtClean="0"/>
              <a:pPr>
                <a:defRPr/>
              </a:pPr>
              <a:t>50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15</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F420DA12-2999-489D-BBB0-BCBBAFE2E245}" type="slidenum">
              <a:rPr lang="en-US" smtClean="0"/>
              <a:pPr>
                <a:defRPr/>
              </a:pPr>
              <a:t>51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D4D28304-C76B-4D58-AEB5-2345BE9978DE}" type="slidenum">
              <a:rPr lang="en-US" smtClean="0"/>
              <a:pPr>
                <a:defRPr/>
              </a:pPr>
              <a:t>52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8F41528A-7F5B-43BA-90DA-26A680E9543E}" type="slidenum">
              <a:rPr lang="en-US" smtClean="0"/>
              <a:pPr>
                <a:defRPr/>
              </a:pPr>
              <a:t>53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F7479F35-6C27-4912-B8C3-9ED0197B284F}" type="slidenum">
              <a:rPr lang="en-US" smtClean="0"/>
              <a:pPr>
                <a:defRPr/>
              </a:pPr>
              <a:t>54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6311E2AC-CDF6-4AD1-B20C-1737EE44BE58}" type="slidenum">
              <a:rPr lang="en-US" smtClean="0"/>
              <a:pPr>
                <a:defRPr/>
              </a:pPr>
              <a:t>55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B78B646B-066B-4041-9DC5-79EB5A9C7963}" type="slidenum">
              <a:rPr lang="en-US" smtClean="0"/>
              <a:pPr>
                <a:defRPr/>
              </a:pPr>
              <a:t>56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4C9D82AC-07A0-4BAD-86A8-A326C8032420}" type="slidenum">
              <a:rPr lang="en-US" smtClean="0"/>
              <a:pPr>
                <a:defRPr/>
              </a:pPr>
              <a:t>57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585CCEBE-AE8E-4EC3-9D00-3398BC11BEE6}" type="slidenum">
              <a:rPr lang="en-US" smtClean="0"/>
              <a:pPr>
                <a:defRPr/>
              </a:pPr>
              <a:t>58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smtClean="0"/>
          </a:p>
        </p:txBody>
      </p:sp>
      <p:sp>
        <p:nvSpPr>
          <p:cNvPr id="6148" name="Slide Number Placeholder 3"/>
          <p:cNvSpPr>
            <a:spLocks noGrp="1"/>
          </p:cNvSpPr>
          <p:nvPr>
            <p:ph type="sldNum" sz="quarter" idx="5"/>
          </p:nvPr>
        </p:nvSpPr>
        <p:spPr/>
        <p:txBody>
          <a:bodyPr/>
          <a:lstStyle/>
          <a:p>
            <a:pPr>
              <a:defRPr/>
            </a:pPr>
            <a:fld id="{8B8AC291-10E2-4210-BD8A-94081FA419BE}" type="slidenum">
              <a:rPr lang="en-US" smtClean="0"/>
              <a:pPr>
                <a:defRPr/>
              </a:pPr>
              <a:t>59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88D03D-F657-4399-91EA-80AD44652AD7}" type="slidenum">
              <a:rPr lang="en-US" smtClean="0"/>
              <a:pPr/>
              <a:t>63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16</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a:t>
            </a:r>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D55A9B-23E9-43A2-AA13-9A03EB7661F7}" type="slidenum">
              <a:rPr lang="en-US" smtClean="0"/>
              <a:pPr/>
              <a:t>64</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a:t>
            </a:r>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3C24D2-5C5C-4AEB-9AF1-BA81171CE8D7}" type="slidenum">
              <a:rPr lang="en-US" smtClean="0"/>
              <a:pPr/>
              <a:t>65</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873250" y="304800"/>
            <a:ext cx="2882900" cy="2228850"/>
          </a:xfrm>
          <a:noFill/>
          <a:ln>
            <a:solidFill>
              <a:srgbClr val="000000"/>
            </a:solidFill>
            <a:miter lim="800000"/>
            <a:headEnd/>
            <a:tailEnd/>
          </a:ln>
        </p:spPr>
      </p:sp>
      <p:sp>
        <p:nvSpPr>
          <p:cNvPr id="100355" name="Notes Placeholder 2"/>
          <p:cNvSpPr>
            <a:spLocks noGrp="1"/>
          </p:cNvSpPr>
          <p:nvPr>
            <p:ph type="body" idx="1"/>
          </p:nvPr>
        </p:nvSpPr>
        <p:spPr bwMode="auto">
          <a:xfrm>
            <a:off x="304800" y="2667000"/>
            <a:ext cx="6248400" cy="5791200"/>
          </a:xfrm>
          <a:noFill/>
        </p:spPr>
        <p:txBody>
          <a:bodyPr wrap="square" numCol="1" anchor="t" anchorCtr="0" compatLnSpc="1">
            <a:prstTxWarp prst="textNoShape">
              <a:avLst/>
            </a:prstTxWarp>
          </a:bodyPr>
          <a:lstStyle/>
          <a:p>
            <a:pPr eaLnBrk="1" hangingPunct="1"/>
            <a:r>
              <a:rPr lang="en-US" smtClean="0"/>
              <a:t>The Moral Ownership-owners can be challenging to define for some non profits, but with credit unions, the owners are the members. There can be overlapping roles- as board members and staff can be a member of the credit union. However, look at the moral ownership as the collective membership of the credit union. The board is accountable to this owner. </a:t>
            </a:r>
          </a:p>
          <a:p>
            <a:pPr eaLnBrk="1" hangingPunct="1"/>
            <a:endParaRPr lang="en-US" smtClean="0"/>
          </a:p>
          <a:p>
            <a:pPr eaLnBrk="1" hangingPunct="1"/>
            <a:r>
              <a:rPr lang="en-US" smtClean="0"/>
              <a:t>The Board’s Responsibility for Board Performance</a:t>
            </a:r>
          </a:p>
          <a:p>
            <a:pPr eaLnBrk="1" hangingPunct="1"/>
            <a:r>
              <a:rPr lang="en-US" smtClean="0"/>
              <a:t>This is the board’s job- to govern as efficiently and effectively in the interest of the moral ownership. The board is responsible for it’s own development, discipline, job design and performance. </a:t>
            </a:r>
          </a:p>
          <a:p>
            <a:pPr eaLnBrk="1" hangingPunct="1"/>
            <a:endParaRPr lang="en-US" smtClean="0"/>
          </a:p>
          <a:p>
            <a:pPr eaLnBrk="1" hangingPunct="1"/>
            <a:r>
              <a:rPr lang="en-US" smtClean="0"/>
              <a:t>Diversity and Dynamics</a:t>
            </a:r>
          </a:p>
          <a:p>
            <a:pPr eaLnBrk="1" hangingPunct="1"/>
            <a:r>
              <a:rPr lang="en-US" smtClean="0"/>
              <a:t>This is a team- with different players. There are dynamics to recognize such as that not everyone is going to have the same communication, learning or coping style. This presents challenges. People will be from different walks of life. Also can present challenges, but if the roles and rules are defined, the team should be able to benefit from these differences. We don’t want an entire board of Type A’s- or an entire board of CPA’s…diversity will help drive discussion and differing perspectives. </a:t>
            </a:r>
          </a:p>
          <a:p>
            <a:pPr eaLnBrk="1" hangingPunct="1"/>
            <a:endParaRPr lang="en-US" smtClean="0"/>
          </a:p>
          <a:p>
            <a:pPr eaLnBrk="1" hangingPunct="1"/>
            <a:r>
              <a:rPr lang="en-US" smtClean="0"/>
              <a:t>Board Products: A Job Description, Explicit Governing Policies and Assurance of Organizational Performance</a:t>
            </a:r>
          </a:p>
          <a:p>
            <a:pPr eaLnBrk="1" hangingPunct="1"/>
            <a:r>
              <a:rPr lang="en-US" smtClean="0"/>
              <a:t>Carver details a board job description, policy and assurance of organizational performance. </a:t>
            </a:r>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7DCF34-E1D0-40A1-A429-D3F86095D760}" type="slidenum">
              <a:rPr lang="en-US" smtClean="0"/>
              <a:pPr/>
              <a:t>66</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Linkage to the Ownership</a:t>
            </a:r>
          </a:p>
          <a:p>
            <a:pPr eaLnBrk="1" hangingPunct="1"/>
            <a:r>
              <a:rPr lang="en-US" smtClean="0"/>
              <a:t>The board acts in trusteeship and serves as the legitimizing connection between this base and the organization.</a:t>
            </a:r>
          </a:p>
          <a:p>
            <a:pPr eaLnBrk="1" hangingPunct="1"/>
            <a:endParaRPr lang="en-US" smtClean="0"/>
          </a:p>
          <a:p>
            <a:pPr eaLnBrk="1" hangingPunct="1"/>
            <a:r>
              <a:rPr lang="en-US" smtClean="0"/>
              <a:t>Explicit Governance Policies</a:t>
            </a:r>
          </a:p>
          <a:p>
            <a:pPr eaLnBrk="1" hangingPunct="1"/>
            <a:r>
              <a:rPr lang="en-US" smtClean="0"/>
              <a:t>The values of the entire credit union are encompassed by the board’s explicit enunciation and proper categorization of broad policies. </a:t>
            </a:r>
          </a:p>
          <a:p>
            <a:pPr eaLnBrk="1" hangingPunct="1"/>
            <a:endParaRPr lang="en-US" smtClean="0"/>
          </a:p>
          <a:p>
            <a:pPr eaLnBrk="1" hangingPunct="1"/>
            <a:r>
              <a:rPr lang="en-US" smtClean="0"/>
              <a:t>Assurance of Organizational Performance</a:t>
            </a:r>
          </a:p>
          <a:p>
            <a:pPr eaLnBrk="1" hangingPunct="1"/>
            <a:r>
              <a:rPr lang="en-US" smtClean="0"/>
              <a:t>Though the board doesn’t do staff’s job, it must ensure that the staff as a total body meets the criteria the board has set.</a:t>
            </a:r>
          </a:p>
          <a:p>
            <a:pPr eaLnBrk="1" hangingPunct="1"/>
            <a:r>
              <a:rPr lang="en-US" smtClean="0"/>
              <a:t> </a:t>
            </a:r>
          </a:p>
          <a:p>
            <a:pPr eaLnBrk="1" hangingPunct="1"/>
            <a:r>
              <a:rPr lang="en-US" smtClean="0"/>
              <a:t>Other Duties (Fundraising, public image, legislative impact, etc.)</a:t>
            </a:r>
          </a:p>
          <a:p>
            <a:pPr eaLnBrk="1" hangingPunct="1"/>
            <a:r>
              <a:rPr lang="en-US" smtClean="0"/>
              <a:t>If a board wishes to establish additional job products, they must be reflected in the job description. </a:t>
            </a:r>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978D8-301E-4FC6-AFC4-25239604E9FE}" type="slidenum">
              <a:rPr lang="en-US" smtClean="0"/>
              <a:pPr/>
              <a:t>67</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CGO is the board chairperson-the leader of the board’s processes on behalf of the board. </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747986-8B8B-4003-B483-8CD83D230E90}" type="slidenum">
              <a:rPr lang="en-US" smtClean="0"/>
              <a:pPr/>
              <a:t>68</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a:t>
            </a:r>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DCD08B-6B1E-47DD-9465-993A32BA5A78}" type="slidenum">
              <a:rPr lang="en-US" smtClean="0"/>
              <a:pPr/>
              <a:t>69</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Dave…..</a:t>
            </a:r>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7AED32-7995-46A3-9534-B548E76F85A7}" type="slidenum">
              <a:rPr lang="en-US" smtClean="0"/>
              <a:pPr/>
              <a:t>70</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2174875" y="228600"/>
            <a:ext cx="2736850" cy="2114550"/>
          </a:xfrm>
          <a:noFill/>
          <a:ln>
            <a:solidFill>
              <a:srgbClr val="000000"/>
            </a:solidFill>
            <a:miter lim="800000"/>
            <a:headEnd/>
            <a:tailEnd/>
          </a:ln>
        </p:spPr>
      </p:sp>
      <p:sp>
        <p:nvSpPr>
          <p:cNvPr id="112643" name="Notes Placeholder 2"/>
          <p:cNvSpPr>
            <a:spLocks noGrp="1"/>
          </p:cNvSpPr>
          <p:nvPr>
            <p:ph type="body" idx="1"/>
          </p:nvPr>
        </p:nvSpPr>
        <p:spPr bwMode="auto">
          <a:xfrm>
            <a:off x="304800" y="2514600"/>
            <a:ext cx="6324600" cy="6096000"/>
          </a:xfrm>
          <a:noFill/>
        </p:spPr>
        <p:txBody>
          <a:bodyPr wrap="square" numCol="1" anchor="t" anchorCtr="0" compatLnSpc="1">
            <a:prstTxWarp prst="textNoShape">
              <a:avLst/>
            </a:prstTxWarp>
          </a:bodyPr>
          <a:lstStyle/>
          <a:p>
            <a:pPr eaLnBrk="1" hangingPunct="1"/>
            <a:r>
              <a:rPr lang="en-US" sz="1100" smtClean="0"/>
              <a:t>Be Obsessed with Effects for People- you are here to benefit the membership- that should always be your primary focus</a:t>
            </a:r>
          </a:p>
          <a:p>
            <a:pPr eaLnBrk="1" hangingPunct="1"/>
            <a:r>
              <a:rPr lang="en-US" sz="1100" smtClean="0"/>
              <a:t>Invigorate the Ends Debate-this may the most exciting part of your job as board members- ends dialog should not be boring and your board has diverse ideas</a:t>
            </a:r>
          </a:p>
          <a:p>
            <a:pPr eaLnBrk="1" hangingPunct="1"/>
            <a:r>
              <a:rPr lang="en-US" sz="1100" smtClean="0"/>
              <a:t>Drive Ends Dialogue Beyond the Boardroom-reach out to other boards – take the opportunity to do so at events such as these</a:t>
            </a:r>
          </a:p>
          <a:p>
            <a:pPr eaLnBrk="1" hangingPunct="1"/>
            <a:endParaRPr lang="en-US" sz="1100" smtClean="0"/>
          </a:p>
          <a:p>
            <a:pPr eaLnBrk="1" hangingPunct="1"/>
            <a:r>
              <a:rPr lang="en-US" sz="1100" smtClean="0"/>
              <a:t>Don’t Be Seduced by Cost Control- you need to be effective and efficient- cost conscientus. Focus on quality and what is going to best benefit your membership</a:t>
            </a:r>
          </a:p>
          <a:p>
            <a:pPr eaLnBrk="1" hangingPunct="1"/>
            <a:endParaRPr lang="en-US" sz="1100" smtClean="0"/>
          </a:p>
          <a:p>
            <a:pPr eaLnBrk="1" hangingPunct="1"/>
            <a:r>
              <a:rPr lang="en-US" sz="1100" smtClean="0"/>
              <a:t>Keep Trusteeship Up Front- you serve the membership so be servant leaders</a:t>
            </a:r>
          </a:p>
          <a:p>
            <a:pPr eaLnBrk="1" hangingPunct="1"/>
            <a:endParaRPr lang="en-US" sz="1100" smtClean="0"/>
          </a:p>
          <a:p>
            <a:pPr eaLnBrk="1" hangingPunct="1"/>
            <a:r>
              <a:rPr lang="en-US" sz="1100" smtClean="0"/>
              <a:t>Respect your Words- say what you mean and mean what you say- a bit more difficult as a group, but use fewer words that are meaningful both in board meetings and certainly in creating documents like End and Executive Limitations</a:t>
            </a:r>
          </a:p>
          <a:p>
            <a:pPr eaLnBrk="1" hangingPunct="1"/>
            <a:endParaRPr lang="en-US" sz="1100" smtClean="0"/>
          </a:p>
          <a:p>
            <a:pPr eaLnBrk="1" hangingPunct="1"/>
            <a:r>
              <a:rPr lang="en-US" sz="1100" smtClean="0"/>
              <a:t>Invest in Selection &amp; Training</a:t>
            </a:r>
          </a:p>
          <a:p>
            <a:pPr eaLnBrk="1" hangingPunct="1"/>
            <a:r>
              <a:rPr lang="en-US" sz="1100" smtClean="0"/>
              <a:t>Skills fade, previous training needs to be reinforced. Board members have much to learn and relearn about teamwork and exercising group authority</a:t>
            </a:r>
          </a:p>
          <a:p>
            <a:pPr eaLnBrk="1" hangingPunct="1"/>
            <a:endParaRPr lang="en-US" sz="1100" smtClean="0"/>
          </a:p>
          <a:p>
            <a:pPr eaLnBrk="1" hangingPunct="1"/>
            <a:r>
              <a:rPr lang="en-US" sz="1100" smtClean="0"/>
              <a:t>Recruit Those Who Can and Will Govern</a:t>
            </a:r>
          </a:p>
          <a:p>
            <a:pPr eaLnBrk="1" hangingPunct="1"/>
            <a:endParaRPr lang="en-US" sz="1100" smtClean="0"/>
          </a:p>
          <a:p>
            <a:pPr eaLnBrk="1" hangingPunct="1"/>
            <a:r>
              <a:rPr lang="en-US" sz="1100" smtClean="0"/>
              <a:t>Commit to Structured Practice-go back to the book or manual and practice elements of governance. Winning teams in sports do not win by showing up. You have to commit some time to structured practice. </a:t>
            </a:r>
          </a:p>
          <a:p>
            <a:pPr eaLnBrk="1" hangingPunct="1"/>
            <a:endParaRPr lang="en-US" sz="1100" smtClean="0"/>
          </a:p>
          <a:p>
            <a:pPr eaLnBrk="1" hangingPunct="1"/>
            <a:r>
              <a:rPr lang="en-US" sz="1100" smtClean="0"/>
              <a:t>Make Self-Evaluation a Regular Event- evaluate yourselves against predetermined criteria regularly. Evaluate board behavior and achievement.</a:t>
            </a:r>
          </a:p>
          <a:p>
            <a:pPr eaLnBrk="1" hangingPunct="1"/>
            <a:endParaRPr lang="en-US" sz="1100" smtClean="0"/>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8422D-14D1-4538-B250-4E4E305D218F}" type="slidenum">
              <a:rPr lang="en-US" smtClean="0"/>
              <a:pPr/>
              <a:t>71</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72</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73</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2020888" y="381000"/>
            <a:ext cx="2587625" cy="2000250"/>
          </a:xfrm>
          <a:noFill/>
          <a:ln>
            <a:solidFill>
              <a:srgbClr val="000000"/>
            </a:solidFill>
            <a:miter lim="800000"/>
            <a:headEnd/>
            <a:tailEnd/>
          </a:ln>
        </p:spPr>
      </p:sp>
      <p:sp>
        <p:nvSpPr>
          <p:cNvPr id="66563" name="Notes Placeholder 2"/>
          <p:cNvSpPr>
            <a:spLocks noGrp="1"/>
          </p:cNvSpPr>
          <p:nvPr>
            <p:ph type="body" idx="1"/>
          </p:nvPr>
        </p:nvSpPr>
        <p:spPr bwMode="auto">
          <a:xfrm>
            <a:off x="304800" y="2514600"/>
            <a:ext cx="6172200" cy="4114800"/>
          </a:xfrm>
          <a:noFill/>
        </p:spPr>
        <p:txBody>
          <a:bodyPr wrap="square" numCol="1" anchor="t" anchorCtr="0" compatLnSpc="1">
            <a:prstTxWarp prst="textNoShape">
              <a:avLst/>
            </a:prstTxWarp>
          </a:bodyPr>
          <a:lstStyle/>
          <a:p>
            <a:pPr marL="228600" indent="-228600" eaLnBrk="1" hangingPunct="1">
              <a:lnSpc>
                <a:spcPct val="90000"/>
              </a:lnSpc>
              <a:buFont typeface="Wingdings" pitchFamily="2" charset="2"/>
              <a:buNone/>
            </a:pPr>
            <a:r>
              <a:rPr lang="en-US" sz="900" smtClean="0"/>
              <a:t>Leadership by Governing Boards: A Vision of Group Accountability</a:t>
            </a:r>
          </a:p>
          <a:p>
            <a:pPr marL="228600" indent="-228600" eaLnBrk="1" hangingPunct="1">
              <a:lnSpc>
                <a:spcPct val="90000"/>
              </a:lnSpc>
              <a:buFont typeface="Wingdings" pitchFamily="2" charset="2"/>
              <a:buNone/>
            </a:pPr>
            <a:r>
              <a:rPr lang="en-US" sz="900" smtClean="0"/>
              <a:t>This chapter covers much of what was highlighted in the previous slide. Carver set’s the foundation for what is to come which is a translation of modern management principals that addresses the unique circumstances of boards and a restructured paradigm for governance. </a:t>
            </a:r>
          </a:p>
          <a:p>
            <a:pPr marL="228600" indent="-228600" eaLnBrk="1" hangingPunct="1">
              <a:lnSpc>
                <a:spcPct val="90000"/>
              </a:lnSpc>
              <a:buFont typeface="Wingdings" pitchFamily="2" charset="2"/>
              <a:buNone/>
            </a:pPr>
            <a:endParaRPr lang="en-US" sz="900" smtClean="0"/>
          </a:p>
          <a:p>
            <a:pPr marL="228600" indent="-228600" eaLnBrk="1" hangingPunct="1">
              <a:lnSpc>
                <a:spcPct val="90000"/>
              </a:lnSpc>
              <a:buFont typeface="Wingdings" pitchFamily="2" charset="2"/>
              <a:buNone/>
            </a:pPr>
            <a:r>
              <a:rPr lang="en-US" sz="900" smtClean="0"/>
              <a:t>Policy as a Leadership Tool: The Force of Explicit Values</a:t>
            </a:r>
          </a:p>
          <a:p>
            <a:pPr marL="228600" indent="-228600" eaLnBrk="1" hangingPunct="1">
              <a:lnSpc>
                <a:spcPct val="90000"/>
              </a:lnSpc>
              <a:buFont typeface="Wingdings" pitchFamily="2" charset="2"/>
              <a:buNone/>
            </a:pPr>
            <a:r>
              <a:rPr lang="en-US" sz="900" smtClean="0"/>
              <a:t>Chapter two examines Carver’s argument that redefinition of policy and policy making can result in the opportunity for greater strategic leadership. We can recognize that management practices have been improved and refined over the years. Modern governing will enable a board to lead better. Boards don’t need to be experts at running the credit union, but they do need to be expert at leading the organization and governing effectively in their roles. Carver redefines policy as values and perspectives, guiding principals and argues that if a board moves away from detailed and event-specific decision making and toward values and perspectives, that they are more capable of delegating the actual event by event decision making safely and profitably to staff.  By attending to policy content, a board can gain more control over what matters in the organization and be less likely to get lost in the minutia. In this chapter, Carver intoduces four policy categories: Ends, Executive Limitations, Board Management Delegation and Governance Process. </a:t>
            </a:r>
          </a:p>
          <a:p>
            <a:pPr marL="228600" indent="-228600" eaLnBrk="1" hangingPunct="1">
              <a:lnSpc>
                <a:spcPct val="90000"/>
              </a:lnSpc>
              <a:buFont typeface="Wingdings" pitchFamily="2" charset="2"/>
              <a:buNone/>
            </a:pPr>
            <a:endParaRPr lang="en-US" sz="900" smtClean="0"/>
          </a:p>
          <a:p>
            <a:pPr marL="228600" indent="-228600" eaLnBrk="1" hangingPunct="1">
              <a:lnSpc>
                <a:spcPct val="90000"/>
              </a:lnSpc>
              <a:buFont typeface="Wingdings" pitchFamily="2" charset="2"/>
              <a:buNone/>
            </a:pPr>
            <a:r>
              <a:rPr lang="en-US" sz="900" smtClean="0"/>
              <a:t>Designing Policies That Make a Difference: Governing by Values</a:t>
            </a:r>
          </a:p>
          <a:p>
            <a:pPr marL="228600" indent="-228600" eaLnBrk="1" hangingPunct="1">
              <a:lnSpc>
                <a:spcPct val="90000"/>
              </a:lnSpc>
              <a:buFont typeface="Wingdings" pitchFamily="2" charset="2"/>
              <a:buNone/>
            </a:pPr>
            <a:r>
              <a:rPr lang="en-US" sz="900" smtClean="0"/>
              <a:t>Chapter three looks at the traps in policymaking and the characteristics of effective policy making. Carver shows how boards can create better control with shorter documents and demonstrates how the revered practice of approving budgets, plans, and other administrative tasks becomes unnecessary when boards enact policies that make a difference. Carver asserts that these administrative practices cripples strategic leadership. Nested set-broad to specific..</a:t>
            </a:r>
          </a:p>
          <a:p>
            <a:pPr marL="228600" indent="-228600" eaLnBrk="1" hangingPunct="1">
              <a:lnSpc>
                <a:spcPct val="90000"/>
              </a:lnSpc>
              <a:buFont typeface="Wingdings" pitchFamily="2" charset="2"/>
              <a:buNone/>
            </a:pPr>
            <a:endParaRPr lang="en-US" sz="900" smtClean="0"/>
          </a:p>
          <a:p>
            <a:pPr marL="228600" indent="-228600" eaLnBrk="1" hangingPunct="1">
              <a:lnSpc>
                <a:spcPct val="90000"/>
              </a:lnSpc>
              <a:buFont typeface="Wingdings" pitchFamily="2" charset="2"/>
              <a:buNone/>
            </a:pPr>
            <a:r>
              <a:rPr lang="en-US" sz="900" smtClean="0"/>
              <a:t>Focusing on Results: The Power of Purpose</a:t>
            </a:r>
          </a:p>
          <a:p>
            <a:pPr marL="228600" indent="-228600" eaLnBrk="1" hangingPunct="1">
              <a:lnSpc>
                <a:spcPct val="90000"/>
              </a:lnSpc>
              <a:buFont typeface="Wingdings" pitchFamily="2" charset="2"/>
              <a:buNone/>
            </a:pPr>
            <a:r>
              <a:rPr lang="en-US" sz="900" smtClean="0"/>
              <a:t>Chapter four begins the examination of the four policy categories, beginning with Ends. The Ends policies direct the most critical feature of any organization- the end results. In these policies, the board makes clear what the organization is for-not what it does. It is a more rigorous interpretation of what is typically considered a companies mission.  With the ends, the board should seek to ask itself: what good shall we accomplish, for which people or needs, and at what cost?” Differentiation between ends and means are discussed at length. Organizational activities are always means- external outcomes are always ends. The chapter also goes into characteristics of good ends statements, some of which are succinctness, strict results focus, and proper categorization.</a:t>
            </a:r>
          </a:p>
          <a:p>
            <a:pPr marL="228600" indent="-228600" eaLnBrk="1" hangingPunct="1">
              <a:lnSpc>
                <a:spcPct val="90000"/>
              </a:lnSpc>
              <a:buFont typeface="Wingdings" pitchFamily="2" charset="2"/>
              <a:buNone/>
            </a:pPr>
            <a:endParaRPr lang="en-US" sz="900" smtClean="0"/>
          </a:p>
          <a:p>
            <a:pPr marL="228600" indent="-228600" eaLnBrk="1" hangingPunct="1">
              <a:lnSpc>
                <a:spcPct val="90000"/>
              </a:lnSpc>
              <a:buFont typeface="Wingdings" pitchFamily="2" charset="2"/>
              <a:buNone/>
            </a:pPr>
            <a:r>
              <a:rPr lang="en-US" sz="900" smtClean="0"/>
              <a:t>Controlling Ethics and Prudence: What’s Not OK, Even if it Works</a:t>
            </a:r>
          </a:p>
          <a:p>
            <a:pPr marL="228600" indent="-228600" eaLnBrk="1" hangingPunct="1">
              <a:lnSpc>
                <a:spcPct val="90000"/>
              </a:lnSpc>
              <a:buFont typeface="Wingdings" pitchFamily="2" charset="2"/>
              <a:buNone/>
            </a:pPr>
            <a:r>
              <a:rPr lang="en-US" sz="900" smtClean="0"/>
              <a:t>Chapter five discusses how the board is accountable for its staff members achieve these ends and how they conduct themselves. Carver also considers how the board can safely keep out of staff business, yet still be accountable for the conduct of business. He asserts how relatively few executive limitation policies can give board and CEO the freedom to be innovative and attentive to their respective jobs. Executive limitations are about what the executive can’t do.  </a:t>
            </a:r>
          </a:p>
          <a:p>
            <a:pPr marL="228600" indent="-228600" eaLnBrk="1" hangingPunct="1">
              <a:lnSpc>
                <a:spcPct val="90000"/>
              </a:lnSpc>
              <a:buFont typeface="Wingdings" pitchFamily="2" charset="2"/>
              <a:buNone/>
            </a:pPr>
            <a:endParaRPr lang="en-US" sz="900" smtClean="0"/>
          </a:p>
          <a:p>
            <a:pPr marL="228600" indent="-228600" eaLnBrk="1" hangingPunct="1">
              <a:lnSpc>
                <a:spcPct val="90000"/>
              </a:lnSpc>
              <a:buFont typeface="Wingdings" pitchFamily="2" charset="2"/>
              <a:buNone/>
            </a:pPr>
            <a:r>
              <a:rPr lang="en-US" sz="900" smtClean="0"/>
              <a:t>Strong Boards Need Strong Executives</a:t>
            </a:r>
          </a:p>
          <a:p>
            <a:pPr marL="228600" indent="-228600" eaLnBrk="1" hangingPunct="1">
              <a:lnSpc>
                <a:spcPct val="90000"/>
              </a:lnSpc>
              <a:buFont typeface="Wingdings" pitchFamily="2" charset="2"/>
              <a:buNone/>
            </a:pPr>
            <a:r>
              <a:rPr lang="en-US" sz="900" smtClean="0"/>
              <a:t>Chapter six explores the relationship between the board and the CEO or Board-management delegation. Accountability is further explored through the discussion of method of monitoring and evaluating the CEO. This chapter gives direction on where the board should be “hands on” and where they need to be “hands off”. For instance, Carver states the board should be hand’s on with regard to establishing the limits of the CEO’s authority to budget, administer finances and compensation. He indicates the board should be hand’s off in areas of determining staff development needs, terminations and promotions. </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BE0F29-7BE2-4689-BA21-8A9CC2DBFC02}" type="slidenum">
              <a:rPr lang="en-US" smtClean="0"/>
              <a:pPr/>
              <a:t>17</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74</a:t>
            </a:fld>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9A3D85A-5B47-4CBF-8915-9EF1D5E11633}" type="slidenum">
              <a:rPr lang="en-US" smtClean="0">
                <a:latin typeface="Arial" pitchFamily="34" charset="0"/>
              </a:rPr>
              <a:pPr/>
              <a:t>75</a:t>
            </a:fld>
            <a:endParaRPr lang="en-US" dirty="0"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944688" y="381000"/>
            <a:ext cx="2663825" cy="2057400"/>
          </a:xfrm>
          <a:noFill/>
          <a:ln>
            <a:solidFill>
              <a:srgbClr val="000000"/>
            </a:solidFill>
            <a:miter lim="800000"/>
            <a:headEnd/>
            <a:tailEnd/>
          </a:ln>
        </p:spPr>
      </p:sp>
      <p:sp>
        <p:nvSpPr>
          <p:cNvPr id="67587" name="Notes Placeholder 2"/>
          <p:cNvSpPr>
            <a:spLocks noGrp="1"/>
          </p:cNvSpPr>
          <p:nvPr>
            <p:ph type="body" idx="1"/>
          </p:nvPr>
        </p:nvSpPr>
        <p:spPr bwMode="auto">
          <a:xfrm>
            <a:off x="381000" y="2590800"/>
            <a:ext cx="6096000" cy="4114800"/>
          </a:xfrm>
          <a:noFill/>
        </p:spPr>
        <p:txBody>
          <a:bodyPr wrap="square" numCol="1" anchor="t" anchorCtr="0" compatLnSpc="1">
            <a:prstTxWarp prst="textNoShape">
              <a:avLst/>
            </a:prstTxWarp>
          </a:bodyPr>
          <a:lstStyle/>
          <a:p>
            <a:pPr marL="228600" indent="-228600" eaLnBrk="1" hangingPunct="1">
              <a:lnSpc>
                <a:spcPct val="90000"/>
              </a:lnSpc>
              <a:buFont typeface="Gill Sans MT" pitchFamily="34" charset="0"/>
              <a:buNone/>
            </a:pPr>
            <a:r>
              <a:rPr lang="en-US" smtClean="0"/>
              <a:t>Officers and Committees: The Chief Governance Officer and Other Divisions of Board Labor</a:t>
            </a:r>
          </a:p>
          <a:p>
            <a:pPr marL="228600" indent="-228600" eaLnBrk="1" hangingPunct="1">
              <a:lnSpc>
                <a:spcPct val="90000"/>
              </a:lnSpc>
              <a:buFont typeface="Gill Sans MT" pitchFamily="34" charset="0"/>
              <a:buNone/>
            </a:pPr>
            <a:r>
              <a:rPr lang="en-US" smtClean="0"/>
              <a:t>In the organization of board work, officers and committees emerge as official subdivsions io the whole board. Strategic leadership is best served when this division of labor does not jeopardize the board’ wholeness or confound it’s linkage with management. Particular attention is given to the principals of board committees and to the chairs role- as the Chief Governance Officer. This chapter delves deep into the roles and rules for a board’s officers and committees. </a:t>
            </a:r>
          </a:p>
          <a:p>
            <a:pPr marL="228600" indent="-228600" eaLnBrk="1" hangingPunct="1">
              <a:lnSpc>
                <a:spcPct val="90000"/>
              </a:lnSpc>
              <a:buFont typeface="Gill Sans MT" pitchFamily="34" charset="0"/>
              <a:buNone/>
            </a:pPr>
            <a:endParaRPr lang="en-US" smtClean="0"/>
          </a:p>
          <a:p>
            <a:pPr marL="228600" indent="-228600" eaLnBrk="1" hangingPunct="1">
              <a:lnSpc>
                <a:spcPct val="90000"/>
              </a:lnSpc>
              <a:buFont typeface="Wingdings" pitchFamily="2" charset="2"/>
              <a:buNone/>
            </a:pPr>
            <a:r>
              <a:rPr lang="en-US" smtClean="0"/>
              <a:t>Policy Development by Levels: Adding Details Judiciously</a:t>
            </a:r>
          </a:p>
          <a:p>
            <a:pPr marL="228600" indent="-228600" eaLnBrk="1" hangingPunct="1">
              <a:lnSpc>
                <a:spcPct val="90000"/>
              </a:lnSpc>
              <a:buFont typeface="Wingdings" pitchFamily="2" charset="2"/>
              <a:buNone/>
            </a:pPr>
            <a:r>
              <a:rPr lang="en-US" smtClean="0"/>
              <a:t>Real life policies are presented in this chapter to illustrate discrete policy topics. Specifically, Carver demonstrates the flow of policy creation from the global to the more detailed levels- or how policies are developed through a number of graduated levels (nesting bowl)</a:t>
            </a:r>
          </a:p>
          <a:p>
            <a:pPr marL="228600" indent="-228600" eaLnBrk="1" hangingPunct="1">
              <a:lnSpc>
                <a:spcPct val="90000"/>
              </a:lnSpc>
              <a:buFont typeface="Wingdings" pitchFamily="2" charset="2"/>
              <a:buNone/>
            </a:pPr>
            <a:endParaRPr lang="en-US" smtClean="0"/>
          </a:p>
          <a:p>
            <a:pPr marL="228600" indent="-228600" eaLnBrk="1" hangingPunct="1">
              <a:lnSpc>
                <a:spcPct val="90000"/>
              </a:lnSpc>
              <a:buFont typeface="Wingdings" pitchFamily="2" charset="2"/>
              <a:buNone/>
            </a:pPr>
            <a:r>
              <a:rPr lang="en-US" smtClean="0"/>
              <a:t>Making Meetings Meaningful: Creating the Future More Than Reviewing the Past</a:t>
            </a:r>
          </a:p>
          <a:p>
            <a:pPr marL="228600" indent="-228600" eaLnBrk="1" hangingPunct="1">
              <a:lnSpc>
                <a:spcPct val="90000"/>
              </a:lnSpc>
              <a:buFont typeface="Wingdings" pitchFamily="2" charset="2"/>
              <a:buNone/>
            </a:pPr>
            <a:r>
              <a:rPr lang="en-US" smtClean="0"/>
              <a:t>After designing the technical framework to meet governance challenges, a board must now do the hard part: making it work with real people and real situations. Too often board dreams are constrained and thwarted by crowded, meandering and pressing agendas. Board goals and dreams are too often regulated or determined by their agendas. This chapter considers how board members can ensure their agendas and discussions serve their dreams. </a:t>
            </a:r>
          </a:p>
          <a:p>
            <a:pPr marL="228600" indent="-228600" eaLnBrk="1" hangingPunct="1">
              <a:lnSpc>
                <a:spcPct val="90000"/>
              </a:lnSpc>
              <a:buFont typeface="Wingdings" pitchFamily="2" charset="2"/>
              <a:buNone/>
            </a:pPr>
            <a:endParaRPr lang="en-US" smtClean="0"/>
          </a:p>
          <a:p>
            <a:pPr marL="228600" indent="-228600" eaLnBrk="1" hangingPunct="1">
              <a:lnSpc>
                <a:spcPct val="90000"/>
              </a:lnSpc>
              <a:buFont typeface="Wingdings" pitchFamily="2" charset="2"/>
              <a:buNone/>
            </a:pPr>
            <a:r>
              <a:rPr lang="en-US" smtClean="0"/>
              <a:t>Maintaining Board Leadership: Staying on Track and Institutionalizing Excellence</a:t>
            </a:r>
          </a:p>
          <a:p>
            <a:pPr marL="228600" indent="-228600" eaLnBrk="1" hangingPunct="1">
              <a:lnSpc>
                <a:spcPct val="90000"/>
              </a:lnSpc>
              <a:buFont typeface="Wingdings" pitchFamily="2" charset="2"/>
              <a:buNone/>
            </a:pPr>
            <a:r>
              <a:rPr lang="en-US" smtClean="0"/>
              <a:t>Provides both challenges and counsel for attaining and maintaining successful strategic leadership on a governing board. A number of strategies are presented.</a:t>
            </a:r>
          </a:p>
          <a:p>
            <a:pPr marL="228600" indent="-228600" eaLnBrk="1" hangingPunct="1">
              <a:lnSpc>
                <a:spcPct val="90000"/>
              </a:lnSpc>
              <a:buFont typeface="Wingdings" pitchFamily="2" charset="2"/>
              <a:buNone/>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E8F34A-FE82-4B67-8C70-DB80CC2FE1D9}" type="slidenum">
              <a:rPr lang="en-US" smtClean="0"/>
              <a:pPr/>
              <a:t>18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19</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463F7-CADA-4EDD-9CB9-4ACF5EEFDD0B}" type="slidenum">
              <a:rPr lang="en-US" smtClean="0"/>
              <a:pPr/>
              <a:t>20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MCUL_pp_art"/>
          <p:cNvPicPr>
            <a:picLocks noChangeAspect="1" noChangeArrowheads="1"/>
          </p:cNvPicPr>
          <p:nvPr/>
        </p:nvPicPr>
        <p:blipFill>
          <a:blip r:embed="rId2" cstate="print"/>
          <a:srcRect/>
          <a:stretch>
            <a:fillRect/>
          </a:stretch>
        </p:blipFill>
        <p:spPr bwMode="auto">
          <a:xfrm>
            <a:off x="0" y="0"/>
            <a:ext cx="10058400" cy="7772400"/>
          </a:xfrm>
          <a:prstGeom prst="rect">
            <a:avLst/>
          </a:prstGeom>
          <a:noFill/>
          <a:ln w="9525">
            <a:noFill/>
            <a:miter lim="800000"/>
            <a:headEnd/>
            <a:tailEnd/>
          </a:ln>
        </p:spPr>
      </p:pic>
      <p:sp>
        <p:nvSpPr>
          <p:cNvPr id="26627" name="Rectangle 3"/>
          <p:cNvSpPr>
            <a:spLocks noGrp="1" noChangeArrowheads="1"/>
          </p:cNvSpPr>
          <p:nvPr>
            <p:ph type="ctrTitle"/>
          </p:nvPr>
        </p:nvSpPr>
        <p:spPr>
          <a:xfrm>
            <a:off x="428625" y="2041525"/>
            <a:ext cx="7208838" cy="690563"/>
          </a:xfrm>
        </p:spPr>
        <p:txBody>
          <a:bodyPr/>
          <a:lstStyle>
            <a:lvl1pPr>
              <a:defRPr/>
            </a:lvl1pPr>
          </a:lstStyle>
          <a:p>
            <a:r>
              <a:rPr lang="en-US"/>
              <a:t>Click to edit Master title style</a:t>
            </a:r>
          </a:p>
        </p:txBody>
      </p:sp>
      <p:sp>
        <p:nvSpPr>
          <p:cNvPr id="26628" name="Rectangle 4"/>
          <p:cNvSpPr>
            <a:spLocks noGrp="1" noChangeArrowheads="1"/>
          </p:cNvSpPr>
          <p:nvPr>
            <p:ph type="subTitle" idx="1"/>
          </p:nvPr>
        </p:nvSpPr>
        <p:spPr>
          <a:xfrm>
            <a:off x="458788" y="2873375"/>
            <a:ext cx="5949950" cy="2849563"/>
          </a:xfrm>
        </p:spPr>
        <p:txBody>
          <a:bodyPr/>
          <a:lstStyle>
            <a:lvl1pPr marL="0" indent="0">
              <a:buFontTx/>
              <a:buNone/>
              <a:defRPr/>
            </a:lvl1pPr>
          </a:lstStyle>
          <a:p>
            <a:r>
              <a:rPr lang="en-US"/>
              <a:t>Click to edit Master subtitle style</a:t>
            </a:r>
          </a:p>
        </p:txBody>
      </p:sp>
      <p:sp>
        <p:nvSpPr>
          <p:cNvPr id="5" name="Rectangle 5"/>
          <p:cNvSpPr>
            <a:spLocks noGrp="1" noChangeArrowheads="1"/>
          </p:cNvSpPr>
          <p:nvPr>
            <p:ph type="sldNum" sz="quarter" idx="10"/>
          </p:nvPr>
        </p:nvSpPr>
        <p:spPr>
          <a:xfrm>
            <a:off x="7208838" y="7078663"/>
            <a:ext cx="2346325" cy="539750"/>
          </a:xfrm>
        </p:spPr>
        <p:txBody>
          <a:bodyPr/>
          <a:lstStyle>
            <a:lvl1pPr>
              <a:defRPr sz="1600"/>
            </a:lvl1pPr>
          </a:lstStyle>
          <a:p>
            <a:pPr>
              <a:defRPr/>
            </a:pPr>
            <a:fld id="{F46CE8D6-B03D-46B0-AFDC-46799633687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C65156C-1007-4634-92C1-467894D19BB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2500" y="1406525"/>
            <a:ext cx="2265363" cy="4656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650" y="1406525"/>
            <a:ext cx="6648450" cy="4656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7676381-F501-49BB-8C68-29E936A391F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123DA2C-D8AA-460B-8CE7-32740C8BC10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B66352E-58F8-41DD-B4D6-4B5716009C9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38" y="2436813"/>
            <a:ext cx="4449762" cy="362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8100" y="2436813"/>
            <a:ext cx="4449763" cy="362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AEFB12B2-1BCC-4CA3-9415-4B4B7ED35A7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21FCA2D-3F35-4F9A-89D6-BF235B56AB8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4CD57D7-4CAB-448E-AF4F-BAA1307D264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312147-539F-46B6-BE9D-7CB2A44C8D1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BEBC2F3-0092-46EC-A135-4580A009B42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4C8CF7-E0BD-4CD5-BF03-B36F9FAE642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33" descr="MCUL_pp_art_p2"/>
          <p:cNvPicPr>
            <a:picLocks noChangeAspect="1" noChangeArrowheads="1"/>
          </p:cNvPicPr>
          <p:nvPr/>
        </p:nvPicPr>
        <p:blipFill>
          <a:blip r:embed="rId13" cstate="print"/>
          <a:srcRect/>
          <a:stretch>
            <a:fillRect/>
          </a:stretch>
        </p:blipFill>
        <p:spPr bwMode="auto">
          <a:xfrm>
            <a:off x="0" y="0"/>
            <a:ext cx="10058400" cy="7772400"/>
          </a:xfrm>
          <a:prstGeom prst="rect">
            <a:avLst/>
          </a:prstGeom>
          <a:noFill/>
          <a:ln w="9525">
            <a:noFill/>
            <a:miter lim="800000"/>
            <a:headEnd/>
            <a:tailEnd/>
          </a:ln>
        </p:spPr>
      </p:pic>
      <p:sp>
        <p:nvSpPr>
          <p:cNvPr id="10243" name="Rectangle 2"/>
          <p:cNvSpPr>
            <a:spLocks noGrp="1" noChangeArrowheads="1"/>
          </p:cNvSpPr>
          <p:nvPr>
            <p:ph type="title"/>
          </p:nvPr>
        </p:nvSpPr>
        <p:spPr bwMode="auto">
          <a:xfrm>
            <a:off x="501650" y="1406525"/>
            <a:ext cx="6789738" cy="950913"/>
          </a:xfrm>
          <a:prstGeom prst="rect">
            <a:avLst/>
          </a:prstGeom>
          <a:noFill/>
          <a:ln w="9525">
            <a:noFill/>
            <a:miter lim="800000"/>
            <a:headEnd/>
            <a:tailEnd/>
          </a:ln>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515938" y="2436813"/>
            <a:ext cx="9051925" cy="3625850"/>
          </a:xfrm>
          <a:prstGeom prst="rect">
            <a:avLst/>
          </a:prstGeom>
          <a:noFill/>
          <a:ln w="9525">
            <a:noFill/>
            <a:miter lim="800000"/>
            <a:headEnd/>
            <a:tailEnd/>
          </a:ln>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sldNum" sz="quarter" idx="4"/>
          </p:nvPr>
        </p:nvSpPr>
        <p:spPr bwMode="auto">
          <a:xfrm>
            <a:off x="8013700" y="7089775"/>
            <a:ext cx="1752600" cy="3270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200">
                <a:latin typeface="Arial" charset="0"/>
              </a:defRPr>
            </a:lvl1pPr>
          </a:lstStyle>
          <a:p>
            <a:pPr>
              <a:defRPr/>
            </a:pPr>
            <a:fld id="{C2EEC05B-4942-4145-A413-65D6388036D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7"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1019175" rtl="0" eaLnBrk="0" fontAlgn="base" hangingPunct="0">
        <a:spcBef>
          <a:spcPct val="0"/>
        </a:spcBef>
        <a:spcAft>
          <a:spcPct val="0"/>
        </a:spcAft>
        <a:defRPr sz="3600" b="1">
          <a:solidFill>
            <a:schemeClr val="tx1"/>
          </a:solidFill>
          <a:latin typeface="+mj-lt"/>
          <a:ea typeface="+mj-ea"/>
          <a:cs typeface="+mj-cs"/>
        </a:defRPr>
      </a:lvl1pPr>
      <a:lvl2pPr algn="l" defTabSz="1019175" rtl="0" eaLnBrk="0" fontAlgn="base" hangingPunct="0">
        <a:spcBef>
          <a:spcPct val="0"/>
        </a:spcBef>
        <a:spcAft>
          <a:spcPct val="0"/>
        </a:spcAft>
        <a:defRPr sz="3600" b="1">
          <a:solidFill>
            <a:schemeClr val="tx1"/>
          </a:solidFill>
          <a:latin typeface="Arial" charset="0"/>
        </a:defRPr>
      </a:lvl2pPr>
      <a:lvl3pPr algn="l" defTabSz="1019175" rtl="0" eaLnBrk="0" fontAlgn="base" hangingPunct="0">
        <a:spcBef>
          <a:spcPct val="0"/>
        </a:spcBef>
        <a:spcAft>
          <a:spcPct val="0"/>
        </a:spcAft>
        <a:defRPr sz="3600" b="1">
          <a:solidFill>
            <a:schemeClr val="tx1"/>
          </a:solidFill>
          <a:latin typeface="Arial" charset="0"/>
        </a:defRPr>
      </a:lvl3pPr>
      <a:lvl4pPr algn="l" defTabSz="1019175" rtl="0" eaLnBrk="0" fontAlgn="base" hangingPunct="0">
        <a:spcBef>
          <a:spcPct val="0"/>
        </a:spcBef>
        <a:spcAft>
          <a:spcPct val="0"/>
        </a:spcAft>
        <a:defRPr sz="3600" b="1">
          <a:solidFill>
            <a:schemeClr val="tx1"/>
          </a:solidFill>
          <a:latin typeface="Arial" charset="0"/>
        </a:defRPr>
      </a:lvl4pPr>
      <a:lvl5pPr algn="l" defTabSz="1019175" rtl="0" eaLnBrk="0" fontAlgn="base" hangingPunct="0">
        <a:spcBef>
          <a:spcPct val="0"/>
        </a:spcBef>
        <a:spcAft>
          <a:spcPct val="0"/>
        </a:spcAft>
        <a:defRPr sz="3600" b="1">
          <a:solidFill>
            <a:schemeClr val="tx1"/>
          </a:solidFill>
          <a:latin typeface="Arial" charset="0"/>
        </a:defRPr>
      </a:lvl5pPr>
      <a:lvl6pPr marL="457200" algn="l" defTabSz="1019175" rtl="0" fontAlgn="base">
        <a:spcBef>
          <a:spcPct val="0"/>
        </a:spcBef>
        <a:spcAft>
          <a:spcPct val="0"/>
        </a:spcAft>
        <a:defRPr sz="3600" b="1">
          <a:solidFill>
            <a:schemeClr val="tx1"/>
          </a:solidFill>
          <a:latin typeface="Arial" charset="0"/>
        </a:defRPr>
      </a:lvl6pPr>
      <a:lvl7pPr marL="914400" algn="l" defTabSz="1019175" rtl="0" fontAlgn="base">
        <a:spcBef>
          <a:spcPct val="0"/>
        </a:spcBef>
        <a:spcAft>
          <a:spcPct val="0"/>
        </a:spcAft>
        <a:defRPr sz="3600" b="1">
          <a:solidFill>
            <a:schemeClr val="tx1"/>
          </a:solidFill>
          <a:latin typeface="Arial" charset="0"/>
        </a:defRPr>
      </a:lvl7pPr>
      <a:lvl8pPr marL="1371600" algn="l" defTabSz="1019175" rtl="0" fontAlgn="base">
        <a:spcBef>
          <a:spcPct val="0"/>
        </a:spcBef>
        <a:spcAft>
          <a:spcPct val="0"/>
        </a:spcAft>
        <a:defRPr sz="3600" b="1">
          <a:solidFill>
            <a:schemeClr val="tx1"/>
          </a:solidFill>
          <a:latin typeface="Arial" charset="0"/>
        </a:defRPr>
      </a:lvl8pPr>
      <a:lvl9pPr marL="1828800" algn="l" defTabSz="1019175" rtl="0" fontAlgn="base">
        <a:spcBef>
          <a:spcPct val="0"/>
        </a:spcBef>
        <a:spcAft>
          <a:spcPct val="0"/>
        </a:spcAft>
        <a:defRPr sz="3600" b="1">
          <a:solidFill>
            <a:schemeClr val="tx1"/>
          </a:solidFill>
          <a:latin typeface="Arial" charset="0"/>
        </a:defRPr>
      </a:lvl9pPr>
    </p:titleStyle>
    <p:bodyStyle>
      <a:lvl1pPr marL="382588" indent="-382588" algn="l" defTabSz="1019175" rtl="0" eaLnBrk="0" fontAlgn="base" hangingPunct="0">
        <a:spcBef>
          <a:spcPct val="20000"/>
        </a:spcBef>
        <a:spcAft>
          <a:spcPct val="0"/>
        </a:spcAft>
        <a:buChar char="•"/>
        <a:defRPr sz="31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2700">
          <a:solidFill>
            <a:schemeClr val="tx1"/>
          </a:solidFill>
          <a:latin typeface="+mn-lt"/>
        </a:defRPr>
      </a:lvl2pPr>
      <a:lvl3pPr marL="1273175" indent="-254000" algn="l" defTabSz="1019175" rtl="0" eaLnBrk="0" fontAlgn="base" hangingPunct="0">
        <a:spcBef>
          <a:spcPct val="20000"/>
        </a:spcBef>
        <a:spcAft>
          <a:spcPct val="0"/>
        </a:spcAft>
        <a:buChar char="•"/>
        <a:defRPr sz="22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0" y="7081520"/>
            <a:ext cx="10058400" cy="690880"/>
          </a:xfrm>
          <a:prstGeom prst="rect">
            <a:avLst/>
          </a:prstGeom>
          <a:solidFill>
            <a:srgbClr val="F8D60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fontAlgn="auto">
              <a:spcBef>
                <a:spcPts val="0"/>
              </a:spcBef>
              <a:spcAft>
                <a:spcPts val="0"/>
              </a:spcAft>
              <a:defRPr/>
            </a:pPr>
            <a:endParaRPr lang="en-US" dirty="0"/>
          </a:p>
        </p:txBody>
      </p:sp>
      <p:pic>
        <p:nvPicPr>
          <p:cNvPr id="2051" name="Content Placeholder 3" descr="ACE-2010.jpg"/>
          <p:cNvPicPr>
            <a:picLocks noGrp="1" noChangeAspect="1"/>
          </p:cNvPicPr>
          <p:nvPr>
            <p:ph idx="1"/>
          </p:nvPr>
        </p:nvPicPr>
        <p:blipFill>
          <a:blip r:embed="rId3" cstate="print"/>
          <a:srcRect/>
          <a:stretch>
            <a:fillRect/>
          </a:stretch>
        </p:blipFill>
        <p:spPr>
          <a:xfrm>
            <a:off x="3352800" y="345440"/>
            <a:ext cx="3017520" cy="1505903"/>
          </a:xfrm>
        </p:spPr>
      </p:pic>
      <p:sp>
        <p:nvSpPr>
          <p:cNvPr id="2052" name="TextBox 4"/>
          <p:cNvSpPr txBox="1">
            <a:spLocks noChangeArrowheads="1"/>
          </p:cNvSpPr>
          <p:nvPr/>
        </p:nvSpPr>
        <p:spPr bwMode="auto">
          <a:xfrm>
            <a:off x="1089660" y="7081520"/>
            <a:ext cx="7962900" cy="518160"/>
          </a:xfrm>
          <a:prstGeom prst="rect">
            <a:avLst/>
          </a:prstGeom>
          <a:noFill/>
          <a:ln w="9525">
            <a:noFill/>
            <a:miter lim="800000"/>
            <a:headEnd/>
            <a:tailEnd/>
          </a:ln>
        </p:spPr>
        <p:txBody>
          <a:bodyPr lIns="101882" tIns="50941" rIns="101882" bIns="50941">
            <a:spAutoFit/>
          </a:bodyPr>
          <a:lstStyle/>
          <a:p>
            <a:r>
              <a:rPr lang="en-US" sz="2700" b="1" dirty="0">
                <a:solidFill>
                  <a:srgbClr val="0070C0"/>
                </a:solidFill>
                <a:latin typeface="Helvetica Narrow" pitchFamily="34" charset="0"/>
              </a:rPr>
              <a:t>CREDIT UNIONS… </a:t>
            </a:r>
            <a:r>
              <a:rPr lang="en-US" b="1" dirty="0">
                <a:solidFill>
                  <a:srgbClr val="0070C0"/>
                </a:solidFill>
                <a:latin typeface="Helvetica Narrow" pitchFamily="34" charset="0"/>
              </a:rPr>
              <a:t>A DRIVING FORCE OF COMMUNITIES</a:t>
            </a:r>
          </a:p>
        </p:txBody>
      </p:sp>
      <p:cxnSp>
        <p:nvCxnSpPr>
          <p:cNvPr id="7" name="Straight Connector 6"/>
          <p:cNvCxnSpPr/>
          <p:nvPr/>
        </p:nvCxnSpPr>
        <p:spPr>
          <a:xfrm>
            <a:off x="0" y="7079722"/>
            <a:ext cx="10058400" cy="1799"/>
          </a:xfrm>
          <a:prstGeom prst="line">
            <a:avLst/>
          </a:prstGeom>
        </p:spPr>
        <p:style>
          <a:lnRef idx="1">
            <a:schemeClr val="accent1"/>
          </a:lnRef>
          <a:fillRef idx="0">
            <a:schemeClr val="accent1"/>
          </a:fillRef>
          <a:effectRef idx="0">
            <a:schemeClr val="accent1"/>
          </a:effectRef>
          <a:fontRef idx="minor">
            <a:schemeClr val="tx1"/>
          </a:fontRef>
        </p:style>
      </p:cxnSp>
      <p:sp>
        <p:nvSpPr>
          <p:cNvPr id="2054" name="TextBox 9"/>
          <p:cNvSpPr txBox="1">
            <a:spLocks noChangeArrowheads="1"/>
          </p:cNvSpPr>
          <p:nvPr/>
        </p:nvSpPr>
        <p:spPr bwMode="auto">
          <a:xfrm>
            <a:off x="922020" y="1899920"/>
            <a:ext cx="8214360" cy="3980862"/>
          </a:xfrm>
          <a:prstGeom prst="rect">
            <a:avLst/>
          </a:prstGeom>
          <a:noFill/>
          <a:ln w="9525">
            <a:noFill/>
            <a:miter lim="800000"/>
            <a:headEnd/>
            <a:tailEnd/>
          </a:ln>
        </p:spPr>
        <p:txBody>
          <a:bodyPr lIns="101882" tIns="50941" rIns="101882" bIns="50941">
            <a:spAutoFit/>
          </a:bodyPr>
          <a:lstStyle/>
          <a:p>
            <a:pPr algn="ctr"/>
            <a:r>
              <a:rPr lang="en-US" sz="4500" b="1" dirty="0">
                <a:latin typeface="Calibri" pitchFamily="34" charset="0"/>
              </a:rPr>
              <a:t>Board Governance</a:t>
            </a:r>
          </a:p>
          <a:p>
            <a:pPr algn="ctr"/>
            <a:r>
              <a:rPr lang="en-US" sz="1300" b="1" dirty="0">
                <a:latin typeface="Calibri" pitchFamily="34" charset="0"/>
              </a:rPr>
              <a:t/>
            </a:r>
            <a:br>
              <a:rPr lang="en-US" sz="1300" b="1" dirty="0">
                <a:latin typeface="Calibri" pitchFamily="34" charset="0"/>
              </a:rPr>
            </a:br>
            <a:r>
              <a:rPr lang="en-US" sz="1300" b="1" dirty="0">
                <a:latin typeface="Calibri" pitchFamily="34" charset="0"/>
              </a:rPr>
              <a:t/>
            </a:r>
            <a:br>
              <a:rPr lang="en-US" sz="1300" b="1" dirty="0">
                <a:latin typeface="Calibri" pitchFamily="34" charset="0"/>
              </a:rPr>
            </a:br>
            <a:r>
              <a:rPr lang="en-US" sz="2900" dirty="0">
                <a:latin typeface="Calibri" pitchFamily="34" charset="0"/>
              </a:rPr>
              <a:t>May 20, 2010    (3:00 – 4:30 p.m.)</a:t>
            </a:r>
            <a:r>
              <a:rPr lang="en-US" sz="2900" b="1" dirty="0">
                <a:latin typeface="Calibri" pitchFamily="34" charset="0"/>
              </a:rPr>
              <a:t/>
            </a:r>
            <a:br>
              <a:rPr lang="en-US" sz="2900" b="1" dirty="0">
                <a:latin typeface="Calibri" pitchFamily="34" charset="0"/>
              </a:rPr>
            </a:br>
            <a:endParaRPr lang="en-US" dirty="0">
              <a:latin typeface="Calibri" pitchFamily="34" charset="0"/>
            </a:endParaRPr>
          </a:p>
          <a:p>
            <a:pPr algn="ctr"/>
            <a:r>
              <a:rPr lang="en-US" sz="2900" b="1" dirty="0">
                <a:latin typeface="Calibri" pitchFamily="34" charset="0"/>
              </a:rPr>
              <a:t>Facilitated by: </a:t>
            </a:r>
          </a:p>
          <a:p>
            <a:pPr algn="ctr"/>
            <a:r>
              <a:rPr lang="en-US" sz="2900" b="1" dirty="0">
                <a:latin typeface="Calibri" pitchFamily="34" charset="0"/>
              </a:rPr>
              <a:t>Mike Moyes</a:t>
            </a:r>
          </a:p>
          <a:p>
            <a:pPr algn="ctr"/>
            <a:r>
              <a:rPr lang="en-US" sz="2900" b="1" dirty="0">
                <a:latin typeface="Calibri" pitchFamily="34" charset="0"/>
              </a:rPr>
              <a:t>(</a:t>
            </a:r>
            <a:r>
              <a:rPr lang="en-US" sz="2900" b="1" dirty="0" err="1" smtClean="0">
                <a:latin typeface="Calibri" pitchFamily="34" charset="0"/>
              </a:rPr>
              <a:t>CUcorp</a:t>
            </a:r>
            <a:r>
              <a:rPr lang="en-US" sz="2900" b="1" dirty="0">
                <a:latin typeface="Calibri" pitchFamily="34" charset="0"/>
              </a:rPr>
              <a:t>)</a:t>
            </a:r>
          </a:p>
          <a:p>
            <a:pPr algn="ctr"/>
            <a:endParaRPr lang="en-US" b="1" dirty="0">
              <a:latin typeface="Calibri" pitchFamily="34" charset="0"/>
            </a:endParaRPr>
          </a:p>
          <a:p>
            <a:pPr algn="ctr"/>
            <a:r>
              <a:rPr lang="en-US" sz="2900" b="1" dirty="0">
                <a:latin typeface="Calibri" pitchFamily="34" charset="0"/>
              </a:rPr>
              <a:t>Sponsored by:</a:t>
            </a:r>
          </a:p>
        </p:txBody>
      </p:sp>
      <p:pic>
        <p:nvPicPr>
          <p:cNvPr id="2055" name="Picture 8" descr="cu_solutions_group.jpg"/>
          <p:cNvPicPr>
            <a:picLocks noChangeAspect="1"/>
          </p:cNvPicPr>
          <p:nvPr/>
        </p:nvPicPr>
        <p:blipFill>
          <a:blip r:embed="rId4" cstate="print"/>
          <a:srcRect/>
          <a:stretch>
            <a:fillRect/>
          </a:stretch>
        </p:blipFill>
        <p:spPr bwMode="auto">
          <a:xfrm>
            <a:off x="3649663" y="6045200"/>
            <a:ext cx="3069908" cy="8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pPr algn="ctr"/>
            <a:r>
              <a:rPr lang="en-US" dirty="0" smtClean="0">
                <a:cs typeface="Tahoma" pitchFamily="34" charset="0"/>
              </a:rPr>
              <a:t>Who are Board Members? </a:t>
            </a:r>
            <a:endParaRPr lang="en-US" dirty="0"/>
          </a:p>
        </p:txBody>
      </p:sp>
      <p:sp>
        <p:nvSpPr>
          <p:cNvPr id="193537" name="Rectangle 1"/>
          <p:cNvSpPr>
            <a:spLocks noChangeArrowheads="1"/>
          </p:cNvSpPr>
          <p:nvPr/>
        </p:nvSpPr>
        <p:spPr bwMode="auto">
          <a:xfrm>
            <a:off x="381000" y="3048000"/>
            <a:ext cx="8839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Credit Union volunteers are extremely loyal and dedicated.</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In other industries, 35% of volunteers drop out of service each</a:t>
            </a:r>
            <a:r>
              <a:rPr kumimoji="0" lang="en-US" sz="2800" b="0" i="0" u="none" strike="noStrike" cap="none" normalizeH="0" dirty="0" smtClean="0">
                <a:ln>
                  <a:noFill/>
                </a:ln>
                <a:solidFill>
                  <a:schemeClr val="tx1"/>
                </a:solidFill>
                <a:effectLst/>
                <a:latin typeface="+mj-lt"/>
                <a:ea typeface="Calibri" pitchFamily="34" charset="0"/>
                <a:cs typeface="Times New Roman" pitchFamily="18" charset="0"/>
              </a:rPr>
              <a:t> year.</a:t>
            </a:r>
          </a:p>
          <a:p>
            <a:pPr marL="288925" marR="0" lvl="0" indent="-288925"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This greatly inhibits the productivity of the organization they serve.  </a:t>
            </a:r>
            <a:endParaRPr kumimoji="0" lang="en-US" sz="28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pPr algn="ctr"/>
            <a:r>
              <a:rPr lang="en-US" dirty="0" smtClean="0">
                <a:cs typeface="Tahoma" pitchFamily="34" charset="0"/>
              </a:rPr>
              <a:t>Who are Board Members? </a:t>
            </a:r>
            <a:endParaRPr lang="en-US" dirty="0"/>
          </a:p>
        </p:txBody>
      </p:sp>
      <p:sp>
        <p:nvSpPr>
          <p:cNvPr id="6" name="Rectangle 5"/>
          <p:cNvSpPr/>
          <p:nvPr/>
        </p:nvSpPr>
        <p:spPr>
          <a:xfrm>
            <a:off x="457200" y="3124200"/>
            <a:ext cx="9067800" cy="4124206"/>
          </a:xfrm>
          <a:prstGeom prst="rect">
            <a:avLst/>
          </a:prstGeom>
        </p:spPr>
        <p:txBody>
          <a:bodyPr wrap="square">
            <a:spAutoFit/>
          </a:bodyPr>
          <a:lstStyle/>
          <a:p>
            <a:pPr lvl="0"/>
            <a:endParaRPr lang="en-US" dirty="0" smtClean="0"/>
          </a:p>
          <a:p>
            <a:pPr lvl="0" eaLnBrk="0" hangingPunct="0">
              <a:buFont typeface="Wingdings" pitchFamily="2" charset="2"/>
              <a:buChar char="Ø"/>
            </a:pPr>
            <a:r>
              <a:rPr lang="en-US" sz="2800" dirty="0" smtClean="0">
                <a:latin typeface="+mj-lt"/>
                <a:ea typeface="Calibri" pitchFamily="34" charset="0"/>
                <a:cs typeface="Times New Roman" pitchFamily="18" charset="0"/>
              </a:rPr>
              <a:t>Average</a:t>
            </a:r>
            <a:r>
              <a:rPr lang="en-US" sz="2800" dirty="0" smtClean="0">
                <a:latin typeface="+mj-lt"/>
              </a:rPr>
              <a:t> number of board members is 7.</a:t>
            </a:r>
          </a:p>
          <a:p>
            <a:pPr lvl="0" eaLnBrk="0" hangingPunct="0">
              <a:buFont typeface="Wingdings" pitchFamily="2" charset="2"/>
              <a:buChar char="Ø"/>
            </a:pPr>
            <a:endParaRPr lang="en-US" sz="2800" dirty="0" smtClean="0">
              <a:latin typeface="+mj-lt"/>
            </a:endParaRPr>
          </a:p>
          <a:p>
            <a:pPr marL="288925" lvl="0" indent="-288925" eaLnBrk="0" hangingPunct="0">
              <a:buFont typeface="Wingdings" pitchFamily="2" charset="2"/>
              <a:buChar char="Ø"/>
            </a:pPr>
            <a:r>
              <a:rPr lang="en-US" sz="2800" dirty="0" smtClean="0">
                <a:latin typeface="+mj-lt"/>
              </a:rPr>
              <a:t>For Federally chartered credit unions, Boards may have between 5 and 15 board members.</a:t>
            </a:r>
          </a:p>
          <a:p>
            <a:pPr marL="288925" lvl="0" indent="-288925" eaLnBrk="0" hangingPunct="0">
              <a:buFont typeface="Wingdings" pitchFamily="2" charset="2"/>
              <a:buChar char="Ø"/>
            </a:pPr>
            <a:endParaRPr lang="en-US" sz="2800" dirty="0" smtClean="0">
              <a:latin typeface="+mj-lt"/>
            </a:endParaRPr>
          </a:p>
          <a:p>
            <a:pPr marL="288925" lvl="0" indent="-288925" eaLnBrk="0" hangingPunct="0">
              <a:buFont typeface="Wingdings" pitchFamily="2" charset="2"/>
              <a:buChar char="Ø"/>
            </a:pPr>
            <a:r>
              <a:rPr lang="en-US" sz="2800" dirty="0" smtClean="0">
                <a:latin typeface="+mj-lt"/>
              </a:rPr>
              <a:t>The board must be comprised of an odd number of members.</a:t>
            </a:r>
          </a:p>
          <a:p>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pPr algn="ctr"/>
            <a:r>
              <a:rPr lang="en-US" dirty="0" smtClean="0">
                <a:cs typeface="Tahoma" pitchFamily="34" charset="0"/>
              </a:rPr>
              <a:t>Better Board Governance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28600" indent="-228600" eaLnBrk="0" hangingPunct="0">
              <a:buFont typeface="Wingdings" pitchFamily="2" charset="2"/>
              <a:buChar char="Ø"/>
            </a:pPr>
            <a:r>
              <a:rPr lang="en-US" sz="2400" dirty="0" smtClean="0">
                <a:latin typeface="+mj-lt"/>
                <a:cs typeface="Times New Roman" pitchFamily="18" charset="0"/>
              </a:rPr>
              <a:t>In today’s difficult economy, we realize that what worked yesterday, may not work today.</a:t>
            </a:r>
          </a:p>
          <a:p>
            <a:pPr marL="228600" indent="-228600" eaLnBrk="0" hangingPunct="0">
              <a:buFont typeface="Wingdings" pitchFamily="2" charset="2"/>
              <a:buChar char="Ø"/>
            </a:pPr>
            <a:endParaRPr lang="en-US" sz="2400" dirty="0" smtClean="0">
              <a:latin typeface="+mj-lt"/>
              <a:cs typeface="Times New Roman" pitchFamily="18" charset="0"/>
            </a:endParaRPr>
          </a:p>
          <a:p>
            <a:pPr marL="228600" indent="-228600" eaLnBrk="0" hangingPunct="0">
              <a:buFont typeface="Wingdings" pitchFamily="2" charset="2"/>
              <a:buChar char="Ø"/>
            </a:pPr>
            <a:r>
              <a:rPr lang="en-US" sz="2400" dirty="0" smtClean="0">
                <a:latin typeface="+mj-lt"/>
                <a:cs typeface="Times New Roman" pitchFamily="18" charset="0"/>
              </a:rPr>
              <a:t>New Paradigms make us continually look to improve and stretch for a competitive advantage.</a:t>
            </a:r>
          </a:p>
          <a:p>
            <a:pPr eaLnBrk="0" hangingPunct="0">
              <a:buFont typeface="Wingdings" pitchFamily="2" charset="2"/>
              <a:buChar char="Ø"/>
            </a:pPr>
            <a:endParaRPr lang="en-US" sz="2400" dirty="0" smtClean="0">
              <a:latin typeface="+mj-lt"/>
              <a:cs typeface="Times New Roman" pitchFamily="18" charset="0"/>
            </a:endParaRPr>
          </a:p>
          <a:p>
            <a:pPr marL="288925" indent="-288925" eaLnBrk="0" hangingPunct="0">
              <a:buFont typeface="Wingdings" pitchFamily="2" charset="2"/>
              <a:buChar char="Ø"/>
            </a:pPr>
            <a:r>
              <a:rPr lang="en-US" sz="2400" dirty="0" smtClean="0">
                <a:latin typeface="+mj-lt"/>
                <a:cs typeface="Times New Roman" pitchFamily="18" charset="0"/>
              </a:rPr>
              <a:t>Many credit unions and other businesses around the world have found greater success and discovered a better, results-driven Governance Model.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057400"/>
            <a:ext cx="9401176" cy="690563"/>
          </a:xfrm>
        </p:spPr>
        <p:txBody>
          <a:bodyPr/>
          <a:lstStyle/>
          <a:p>
            <a:pPr algn="ctr"/>
            <a:r>
              <a:rPr lang="en-US" dirty="0" smtClean="0">
                <a:cs typeface="Tahoma" pitchFamily="34" charset="0"/>
              </a:rPr>
              <a:t>Better Board Governance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743200"/>
            <a:ext cx="8915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mj-lt"/>
              <a:cs typeface="Times New Roman" pitchFamily="18" charset="0"/>
            </a:endParaRPr>
          </a:p>
          <a:p>
            <a:pPr marL="288925" indent="-288925" eaLnBrk="0" hangingPunct="0">
              <a:buFont typeface="Wingdings" pitchFamily="2" charset="2"/>
              <a:buChar char="Ø"/>
            </a:pPr>
            <a:r>
              <a:rPr lang="en-US" sz="2400" dirty="0" smtClean="0">
                <a:latin typeface="+mj-lt"/>
                <a:cs typeface="Times New Roman" pitchFamily="18" charset="0"/>
              </a:rPr>
              <a:t>Dr. John Carver’s groundbreaking book, </a:t>
            </a:r>
            <a:r>
              <a:rPr lang="en-US" sz="2400" b="1" u="sng" dirty="0" smtClean="0">
                <a:latin typeface="+mj-lt"/>
                <a:cs typeface="Times New Roman" pitchFamily="18" charset="0"/>
              </a:rPr>
              <a:t>“Boards that Make a Difference”</a:t>
            </a:r>
            <a:r>
              <a:rPr lang="en-US" sz="2400" dirty="0" smtClean="0">
                <a:latin typeface="+mj-lt"/>
                <a:cs typeface="Times New Roman" pitchFamily="18" charset="0"/>
              </a:rPr>
              <a:t>, has revolutionized Board Governance.</a:t>
            </a:r>
          </a:p>
          <a:p>
            <a:pPr marL="288925" indent="-288925" eaLnBrk="0" hangingPunct="0">
              <a:buFont typeface="Wingdings" pitchFamily="2" charset="2"/>
              <a:buChar char="Ø"/>
            </a:pPr>
            <a:endParaRPr lang="en-US" sz="2400" dirty="0" smtClean="0">
              <a:latin typeface="+mj-lt"/>
              <a:cs typeface="Times New Roman" pitchFamily="18" charset="0"/>
            </a:endParaRPr>
          </a:p>
          <a:p>
            <a:pPr marL="288925" indent="-288925" eaLnBrk="0" hangingPunct="0">
              <a:buFont typeface="Wingdings" pitchFamily="2" charset="2"/>
              <a:buChar char="Ø"/>
            </a:pPr>
            <a:r>
              <a:rPr lang="en-US" sz="2400" dirty="0" smtClean="0">
                <a:latin typeface="+mj-lt"/>
                <a:cs typeface="Times New Roman" pitchFamily="18" charset="0"/>
              </a:rPr>
              <a:t>This Governance model is being used by some of the largest and most successful credit unions in Michigan and the U.S.</a:t>
            </a:r>
          </a:p>
          <a:p>
            <a:pPr marL="288925" indent="-288925" eaLnBrk="0" hangingPunct="0">
              <a:buFont typeface="Wingdings" pitchFamily="2" charset="2"/>
              <a:buChar char="Ø"/>
            </a:pPr>
            <a:endParaRPr lang="en-US" sz="2400" dirty="0" smtClean="0">
              <a:latin typeface="+mj-lt"/>
              <a:cs typeface="Times New Roman" pitchFamily="18" charset="0"/>
            </a:endParaRPr>
          </a:p>
          <a:p>
            <a:pPr marL="288925" indent="-288925" eaLnBrk="0" hangingPunct="0">
              <a:buFont typeface="Wingdings" pitchFamily="2" charset="2"/>
              <a:buChar char="Ø"/>
            </a:pPr>
            <a:r>
              <a:rPr lang="en-US" sz="2400" dirty="0" smtClean="0">
                <a:latin typeface="+mj-lt"/>
                <a:cs typeface="Times New Roman" pitchFamily="18" charset="0"/>
              </a:rPr>
              <a:t>The model has been highlighted at MCUL, CUNA and CUES Conferences &amp; in Credit Union Times &amp; Credit Union Journal.</a:t>
            </a:r>
          </a:p>
          <a:p>
            <a:pPr marL="288925" indent="-288925" eaLnBrk="0" hangingPunct="0">
              <a:buFont typeface="Wingdings" pitchFamily="2" charset="2"/>
              <a:buChar char="Ø"/>
            </a:pP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srcRect l="42188" t="23958" r="21094" b="13542"/>
          <a:stretch>
            <a:fillRect/>
          </a:stretch>
        </p:blipFill>
        <p:spPr bwMode="auto">
          <a:xfrm>
            <a:off x="2057400" y="0"/>
            <a:ext cx="5909310" cy="777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990600"/>
            <a:ext cx="8153400" cy="950913"/>
          </a:xfrm>
        </p:spPr>
        <p:txBody>
          <a:bodyPr/>
          <a:lstStyle/>
          <a:p>
            <a:pPr eaLnBrk="1" fontAlgn="auto" hangingPunct="1">
              <a:spcAft>
                <a:spcPts val="0"/>
              </a:spcAft>
              <a:defRPr/>
            </a:pPr>
            <a:r>
              <a:rPr lang="en-US" dirty="0" smtClean="0">
                <a:solidFill>
                  <a:schemeClr val="tx2">
                    <a:satMod val="130000"/>
                  </a:schemeClr>
                </a:solidFill>
              </a:rPr>
              <a:t>What is Carver Board Governance?</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The Model is a theory and set of practices for board of directors and CEO’s.</a:t>
            </a:r>
          </a:p>
          <a:p>
            <a:pPr eaLnBrk="1" hangingPunct="1">
              <a:buFont typeface="Wingdings" pitchFamily="2" charset="2"/>
              <a:buChar char="Ø"/>
            </a:pPr>
            <a:r>
              <a:rPr lang="en-US" sz="2800" dirty="0" smtClean="0"/>
              <a:t>It allows you to enhance your ability to set direction for the credit union.</a:t>
            </a:r>
          </a:p>
          <a:p>
            <a:pPr eaLnBrk="1" hangingPunct="1">
              <a:buFont typeface="Wingdings" pitchFamily="2" charset="2"/>
              <a:buChar char="Ø"/>
            </a:pPr>
            <a:r>
              <a:rPr lang="en-US" sz="2800" dirty="0" smtClean="0"/>
              <a:t>Policies are re-written detailing the Board and the CEO’s role and responsibilities.</a:t>
            </a:r>
          </a:p>
          <a:p>
            <a:pPr eaLnBrk="1" hangingPunct="1">
              <a:buFont typeface="Wingdings" pitchFamily="2" charset="2"/>
              <a:buChar char="Ø"/>
            </a:pPr>
            <a:r>
              <a:rPr lang="en-US" sz="2800" dirty="0" smtClean="0"/>
              <a:t>The Policies can be written in great detail or less detail depending on your credit union’s culture. </a:t>
            </a:r>
          </a:p>
          <a:p>
            <a:pPr eaLnBrk="1" hangingPunct="1">
              <a:buFont typeface="Wingdings" pitchFamily="2" charset="2"/>
              <a:buChar char="Ø"/>
            </a:pP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914400"/>
            <a:ext cx="8566150" cy="950913"/>
          </a:xfrm>
        </p:spPr>
        <p:txBody>
          <a:bodyPr/>
          <a:lstStyle/>
          <a:p>
            <a:pPr eaLnBrk="1" fontAlgn="auto" hangingPunct="1">
              <a:spcAft>
                <a:spcPts val="0"/>
              </a:spcAft>
              <a:defRPr/>
            </a:pPr>
            <a:r>
              <a:rPr lang="en-US" dirty="0" smtClean="0">
                <a:solidFill>
                  <a:schemeClr val="tx2">
                    <a:satMod val="130000"/>
                  </a:schemeClr>
                </a:solidFill>
              </a:rPr>
              <a:t>What is Carver Board Governance?</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070841"/>
            <a:ext cx="8044973" cy="5701559"/>
          </a:xfrm>
        </p:spPr>
        <p:txBody>
          <a:bodyPr/>
          <a:lstStyle/>
          <a:p>
            <a:pPr eaLnBrk="1" hangingPunct="1">
              <a:buFont typeface="Wingdings" pitchFamily="2" charset="2"/>
              <a:buChar char="Ø"/>
            </a:pPr>
            <a:r>
              <a:rPr lang="en-US" sz="2800" dirty="0" smtClean="0"/>
              <a:t>It allows the Board and CEO to focus on the purpose or the mission of the credit union.</a:t>
            </a:r>
          </a:p>
          <a:p>
            <a:pPr eaLnBrk="1" hangingPunct="1">
              <a:buFont typeface="Wingdings" pitchFamily="2" charset="2"/>
              <a:buChar char="Ø"/>
            </a:pPr>
            <a:r>
              <a:rPr lang="en-US" sz="2800" dirty="0" smtClean="0"/>
              <a:t>Your credit union was organized by the members for their benefit.</a:t>
            </a:r>
          </a:p>
          <a:p>
            <a:pPr eaLnBrk="1" hangingPunct="1">
              <a:buFont typeface="Wingdings" pitchFamily="2" charset="2"/>
              <a:buChar char="Ø"/>
            </a:pPr>
            <a:r>
              <a:rPr lang="en-US" sz="2800" dirty="0" smtClean="0"/>
              <a:t>The Model allows you to focus more on how members will be served and what benefits they will receive.</a:t>
            </a:r>
          </a:p>
          <a:p>
            <a:pPr eaLnBrk="1" hangingPunct="1">
              <a:buFont typeface="Wingdings" pitchFamily="2" charset="2"/>
              <a:buChar char="Ø"/>
            </a:pPr>
            <a:endParaRPr lang="en-US" sz="2800" dirty="0" smtClean="0"/>
          </a:p>
        </p:txBody>
      </p:sp>
      <p:sp>
        <p:nvSpPr>
          <p:cNvPr id="4" name="TextBox 3"/>
          <p:cNvSpPr txBox="1"/>
          <p:nvPr/>
        </p:nvSpPr>
        <p:spPr>
          <a:xfrm>
            <a:off x="914400" y="762000"/>
            <a:ext cx="312906" cy="646331"/>
          </a:xfrm>
          <a:prstGeom prst="rect">
            <a:avLst/>
          </a:prstGeom>
          <a:noFill/>
        </p:spPr>
        <p:txBody>
          <a:bodyPr wrap="none" rtlCol="0">
            <a:spAutoFit/>
          </a:bodyPr>
          <a:lstStyle/>
          <a:p>
            <a:r>
              <a:rPr lang="en-US" sz="3600" dirty="0" smtClean="0">
                <a:latin typeface="+mn-lt"/>
                <a:cs typeface="Tahoma" pitchFamily="34" charset="0"/>
              </a:rPr>
              <a:t> </a:t>
            </a:r>
            <a:endParaRPr lang="en-US" sz="36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a:xfrm>
            <a:off x="533400" y="914400"/>
            <a:ext cx="6789738" cy="950913"/>
          </a:xfrm>
        </p:spPr>
        <p:txBody>
          <a:bodyPr/>
          <a:lstStyle/>
          <a:p>
            <a:pPr algn="ctr" eaLnBrk="1" fontAlgn="auto" hangingPunct="1">
              <a:spcAft>
                <a:spcPts val="0"/>
              </a:spcAft>
              <a:defRPr/>
            </a:pPr>
            <a:r>
              <a:rPr lang="en-US" dirty="0">
                <a:solidFill>
                  <a:schemeClr val="tx2">
                    <a:satMod val="130000"/>
                  </a:schemeClr>
                </a:solidFill>
              </a:rPr>
              <a:t>The Carver Outline…</a:t>
            </a:r>
          </a:p>
        </p:txBody>
      </p:sp>
      <p:sp>
        <p:nvSpPr>
          <p:cNvPr id="11267" name="Rectangle 7"/>
          <p:cNvSpPr>
            <a:spLocks noGrp="1" noChangeArrowheads="1"/>
          </p:cNvSpPr>
          <p:nvPr>
            <p:ph idx="1"/>
          </p:nvPr>
        </p:nvSpPr>
        <p:spPr>
          <a:xfrm>
            <a:off x="1173480" y="2070842"/>
            <a:ext cx="8378508" cy="5442479"/>
          </a:xfrm>
        </p:spPr>
        <p:txBody>
          <a:bodyPr/>
          <a:lstStyle/>
          <a:p>
            <a:pPr marL="615540" indent="-615540" eaLnBrk="1" hangingPunct="1">
              <a:lnSpc>
                <a:spcPct val="90000"/>
              </a:lnSpc>
              <a:buFont typeface="Wingdings" pitchFamily="2" charset="2"/>
              <a:buChar char="Ø"/>
            </a:pPr>
            <a:r>
              <a:rPr lang="en-US" sz="2800" dirty="0" smtClean="0"/>
              <a:t>Leadership by Governing Boards: A Vision of Group Accountability</a:t>
            </a:r>
          </a:p>
          <a:p>
            <a:pPr marL="615540" indent="-615540" eaLnBrk="1" hangingPunct="1">
              <a:lnSpc>
                <a:spcPct val="90000"/>
              </a:lnSpc>
              <a:buFont typeface="Wingdings" pitchFamily="2" charset="2"/>
              <a:buChar char="Ø"/>
            </a:pPr>
            <a:r>
              <a:rPr lang="en-US" sz="2800" dirty="0" smtClean="0"/>
              <a:t>Policy as a Leadership Tool: The Force of Explicit Values</a:t>
            </a:r>
          </a:p>
          <a:p>
            <a:pPr marL="615540" indent="-615540" eaLnBrk="1" hangingPunct="1">
              <a:lnSpc>
                <a:spcPct val="90000"/>
              </a:lnSpc>
              <a:buFont typeface="Wingdings" pitchFamily="2" charset="2"/>
              <a:buChar char="Ø"/>
            </a:pPr>
            <a:r>
              <a:rPr lang="en-US" sz="2800" dirty="0" smtClean="0"/>
              <a:t>Focusing on Results: The Power of Purpose</a:t>
            </a:r>
          </a:p>
          <a:p>
            <a:pPr marL="615540" indent="-615540" eaLnBrk="1" hangingPunct="1">
              <a:lnSpc>
                <a:spcPct val="90000"/>
              </a:lnSpc>
              <a:buFont typeface="Wingdings" pitchFamily="2" charset="2"/>
              <a:buChar char="Ø"/>
            </a:pPr>
            <a:r>
              <a:rPr lang="en-US" sz="2800" dirty="0" smtClean="0"/>
              <a:t>Controlling Ethics and Prudence: What’s Not OK, Even if it Works</a:t>
            </a:r>
          </a:p>
          <a:p>
            <a:pPr marL="615540" indent="-615540" eaLnBrk="1" hangingPunct="1">
              <a:lnSpc>
                <a:spcPct val="90000"/>
              </a:lnSpc>
              <a:buFont typeface="Wingdings" pitchFamily="2" charset="2"/>
              <a:buChar char="Ø"/>
            </a:pPr>
            <a:r>
              <a:rPr lang="en-US" sz="2800" dirty="0" smtClean="0"/>
              <a:t>Strong Boards and Strong Executives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noChangeArrowheads="1"/>
          </p:cNvSpPr>
          <p:nvPr>
            <p:ph type="title"/>
          </p:nvPr>
        </p:nvSpPr>
        <p:spPr>
          <a:xfrm>
            <a:off x="457200" y="990600"/>
            <a:ext cx="6789738" cy="950913"/>
          </a:xfrm>
        </p:spPr>
        <p:txBody>
          <a:bodyPr/>
          <a:lstStyle/>
          <a:p>
            <a:pPr algn="ctr" eaLnBrk="1" fontAlgn="auto" hangingPunct="1">
              <a:spcAft>
                <a:spcPts val="0"/>
              </a:spcAft>
              <a:defRPr/>
            </a:pPr>
            <a:r>
              <a:rPr lang="en-US" dirty="0">
                <a:solidFill>
                  <a:schemeClr val="tx2">
                    <a:satMod val="130000"/>
                  </a:schemeClr>
                </a:solidFill>
              </a:rPr>
              <a:t>The Carver Outline…</a:t>
            </a:r>
          </a:p>
        </p:txBody>
      </p:sp>
      <p:sp>
        <p:nvSpPr>
          <p:cNvPr id="12291" name="Rectangle 6"/>
          <p:cNvSpPr>
            <a:spLocks noGrp="1" noChangeArrowheads="1"/>
          </p:cNvSpPr>
          <p:nvPr>
            <p:ph idx="1"/>
          </p:nvPr>
        </p:nvSpPr>
        <p:spPr>
          <a:xfrm>
            <a:off x="1508761" y="2245360"/>
            <a:ext cx="8044974" cy="5354320"/>
          </a:xfrm>
        </p:spPr>
        <p:txBody>
          <a:bodyPr/>
          <a:lstStyle/>
          <a:p>
            <a:pPr marL="615540" indent="-615540" eaLnBrk="1" hangingPunct="1">
              <a:lnSpc>
                <a:spcPct val="90000"/>
              </a:lnSpc>
              <a:buFont typeface="Wingdings" pitchFamily="2" charset="2"/>
              <a:buChar char="Ø"/>
            </a:pPr>
            <a:r>
              <a:rPr lang="en-US" sz="2800" dirty="0" smtClean="0"/>
              <a:t>Officers and Committees: The Chief Governance Officer and Other Divisions of Board Labor</a:t>
            </a:r>
          </a:p>
          <a:p>
            <a:pPr marL="615540" indent="-615540" eaLnBrk="1" hangingPunct="1">
              <a:lnSpc>
                <a:spcPct val="90000"/>
              </a:lnSpc>
              <a:buFont typeface="Wingdings" pitchFamily="2" charset="2"/>
              <a:buChar char="Ø"/>
            </a:pPr>
            <a:r>
              <a:rPr lang="en-US" sz="2800" dirty="0" smtClean="0"/>
              <a:t>Policy Development by Levels: Adding Details Judiciously</a:t>
            </a:r>
          </a:p>
          <a:p>
            <a:pPr marL="615540" indent="-615540" eaLnBrk="1" hangingPunct="1">
              <a:lnSpc>
                <a:spcPct val="90000"/>
              </a:lnSpc>
              <a:buFont typeface="Wingdings" pitchFamily="2" charset="2"/>
              <a:buChar char="Ø"/>
            </a:pPr>
            <a:r>
              <a:rPr lang="en-US" sz="2800" dirty="0" smtClean="0"/>
              <a:t>Making Meetings Meaningful: Creating the Future More Than Reviewing the Past</a:t>
            </a:r>
          </a:p>
          <a:p>
            <a:pPr marL="615540" indent="-615540" eaLnBrk="1" hangingPunct="1">
              <a:lnSpc>
                <a:spcPct val="90000"/>
              </a:lnSpc>
              <a:buFont typeface="Wingdings" pitchFamily="2" charset="2"/>
              <a:buChar char="Ø"/>
            </a:pPr>
            <a:r>
              <a:rPr lang="en-US" sz="2800" dirty="0" smtClean="0"/>
              <a:t>Maintaining Board Leadership: Staying on Track and Institutionalizing Excellence</a:t>
            </a:r>
          </a:p>
          <a:p>
            <a:pPr marL="615540" indent="-615540" eaLnBrk="1" hangingPunct="1">
              <a:lnSpc>
                <a:spcPct val="90000"/>
              </a:lnSpc>
              <a:buNone/>
            </a:pPr>
            <a:endParaRPr lang="en-US" sz="2800" dirty="0" smtClean="0"/>
          </a:p>
          <a:p>
            <a:pPr marL="615540" indent="-615540" eaLnBrk="1" hangingPunct="1">
              <a:lnSpc>
                <a:spcPct val="90000"/>
              </a:lnSpc>
              <a:buFont typeface="Wingdings" pitchFamily="2" charset="2"/>
              <a:buAutoNum type="arabicPeriod" startAt="7"/>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143000"/>
            <a:ext cx="9829800" cy="950913"/>
          </a:xfrm>
        </p:spPr>
        <p:txBody>
          <a:bodyPr/>
          <a:lstStyle/>
          <a:p>
            <a:pPr algn="ctr" eaLnBrk="1" fontAlgn="auto" hangingPunct="1">
              <a:spcAft>
                <a:spcPts val="0"/>
              </a:spcAft>
              <a:defRPr/>
            </a:pPr>
            <a:r>
              <a:rPr lang="en-US" dirty="0" smtClean="0">
                <a:solidFill>
                  <a:schemeClr val="tx2">
                    <a:satMod val="130000"/>
                  </a:schemeClr>
                </a:solidFill>
              </a:rPr>
              <a:t>Shortfalls of traditional Board Governance</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438400"/>
            <a:ext cx="8044973" cy="5701559"/>
          </a:xfrm>
        </p:spPr>
        <p:txBody>
          <a:bodyPr/>
          <a:lstStyle/>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Time spent on the trivial</a:t>
            </a:r>
          </a:p>
          <a:p>
            <a:pPr eaLnBrk="1" hangingPunct="1">
              <a:lnSpc>
                <a:spcPct val="80000"/>
              </a:lnSpc>
              <a:buFont typeface="Wingdings" pitchFamily="2" charset="2"/>
              <a:buChar char="Ø"/>
            </a:pPr>
            <a:r>
              <a:rPr lang="en-US" sz="2800" dirty="0" smtClean="0"/>
              <a:t>Reading reams of documents</a:t>
            </a:r>
          </a:p>
          <a:p>
            <a:pPr eaLnBrk="1" hangingPunct="1">
              <a:lnSpc>
                <a:spcPct val="80000"/>
              </a:lnSpc>
              <a:buFont typeface="Wingdings" pitchFamily="2" charset="2"/>
              <a:buChar char="Ø"/>
            </a:pPr>
            <a:r>
              <a:rPr lang="en-US" sz="2800" dirty="0" smtClean="0"/>
              <a:t>Long-running meetings that accomplish little</a:t>
            </a:r>
          </a:p>
          <a:p>
            <a:pPr eaLnBrk="1" hangingPunct="1">
              <a:lnSpc>
                <a:spcPct val="80000"/>
              </a:lnSpc>
              <a:buFont typeface="Wingdings" pitchFamily="2" charset="2"/>
              <a:buChar char="Ø"/>
            </a:pPr>
            <a:r>
              <a:rPr lang="en-US" sz="2800" dirty="0" smtClean="0"/>
              <a:t>Committees that are duplication of what management does</a:t>
            </a:r>
          </a:p>
          <a:p>
            <a:pPr eaLnBrk="1" hangingPunct="1">
              <a:lnSpc>
                <a:spcPct val="80000"/>
              </a:lnSpc>
              <a:buFont typeface="Wingdings" pitchFamily="2" charset="2"/>
              <a:buChar char="Ø"/>
            </a:pPr>
            <a:r>
              <a:rPr lang="en-US" sz="2800" dirty="0" smtClean="0"/>
              <a:t>Micromanaging in administration</a:t>
            </a:r>
          </a:p>
          <a:p>
            <a:pPr eaLnBrk="1" hangingPunct="1">
              <a:lnSpc>
                <a:spcPct val="80000"/>
              </a:lnSpc>
              <a:buFont typeface="Wingdings" pitchFamily="2" charset="2"/>
              <a:buChar char="Ø"/>
            </a:pPr>
            <a:r>
              <a:rPr lang="en-US" sz="2800" dirty="0" smtClean="0"/>
              <a:t>Unclear boundaries of authority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0" y="2438400"/>
            <a:ext cx="8610600" cy="690563"/>
          </a:xfrm>
        </p:spPr>
        <p:txBody>
          <a:bodyPr/>
          <a:lstStyle/>
          <a:p>
            <a:r>
              <a:rPr lang="en-US" sz="3000" dirty="0" smtClean="0"/>
              <a:t/>
            </a:r>
            <a:br>
              <a:rPr lang="en-US" sz="3000" dirty="0" smtClean="0"/>
            </a:br>
            <a:r>
              <a:rPr lang="en-US" sz="3000" dirty="0" smtClean="0"/>
              <a:t/>
            </a:r>
            <a:br>
              <a:rPr lang="en-US" sz="3000" dirty="0" smtClean="0"/>
            </a:br>
            <a:endParaRPr lang="en-US" sz="3000" dirty="0" smtClean="0"/>
          </a:p>
        </p:txBody>
      </p:sp>
      <p:sp>
        <p:nvSpPr>
          <p:cNvPr id="11267" name="Rectangle 3"/>
          <p:cNvSpPr>
            <a:spLocks noGrp="1" noChangeArrowheads="1"/>
          </p:cNvSpPr>
          <p:nvPr>
            <p:ph type="subTitle" idx="1"/>
          </p:nvPr>
        </p:nvSpPr>
        <p:spPr>
          <a:xfrm>
            <a:off x="457200" y="1752600"/>
            <a:ext cx="8761413" cy="914400"/>
          </a:xfrm>
        </p:spPr>
        <p:txBody>
          <a:bodyPr/>
          <a:lstStyle/>
          <a:p>
            <a:pPr lvl="4" algn="r" eaLnBrk="1" hangingPunct="1">
              <a:buFontTx/>
              <a:buNone/>
              <a:defRPr/>
            </a:pPr>
            <a:endParaRPr lang="en-US" dirty="0" smtClean="0"/>
          </a:p>
          <a:p>
            <a:pPr lvl="4" algn="r" eaLnBrk="1" hangingPunct="1">
              <a:buFontTx/>
              <a:buNone/>
              <a:defRPr/>
            </a:pPr>
            <a:r>
              <a:rPr lang="en-US" dirty="0" smtClean="0"/>
              <a:t>Presented by:</a:t>
            </a:r>
          </a:p>
          <a:p>
            <a:pPr lvl="4" algn="r" eaLnBrk="1" hangingPunct="1">
              <a:buFontTx/>
              <a:buNone/>
              <a:defRPr/>
            </a:pPr>
            <a:r>
              <a:rPr lang="en-US" dirty="0" smtClean="0"/>
              <a:t> Mike Moyes</a:t>
            </a:r>
          </a:p>
          <a:p>
            <a:pPr lvl="4" algn="r" eaLnBrk="1" hangingPunct="1">
              <a:buFontTx/>
              <a:buNone/>
              <a:defRPr/>
            </a:pPr>
            <a:r>
              <a:rPr lang="en-US" i="1" dirty="0" err="1" smtClean="0"/>
              <a:t>CUcorp</a:t>
            </a:r>
            <a:r>
              <a:rPr lang="en-US" i="1" dirty="0" smtClean="0"/>
              <a:t>/MCUL</a:t>
            </a:r>
          </a:p>
          <a:p>
            <a:pPr lvl="4" algn="r" eaLnBrk="1" hangingPunct="1">
              <a:buFontTx/>
              <a:buNone/>
              <a:defRPr/>
            </a:pPr>
            <a:endParaRPr lang="en-US" i="1" dirty="0" smtClean="0"/>
          </a:p>
          <a:p>
            <a:pPr lvl="4" algn="r" eaLnBrk="1" hangingPunct="1">
              <a:buFontTx/>
              <a:buNone/>
              <a:defRPr/>
            </a:pPr>
            <a:r>
              <a:rPr lang="en-US" sz="2800" b="1" i="1" u="sng" dirty="0" smtClean="0">
                <a:solidFill>
                  <a:schemeClr val="accent1">
                    <a:lumMod val="75000"/>
                  </a:schemeClr>
                </a:solidFill>
              </a:rPr>
              <a:t>mike.moyes@cucorp.com</a:t>
            </a:r>
          </a:p>
          <a:p>
            <a:pPr lvl="4" algn="r" eaLnBrk="1" hangingPunct="1">
              <a:buFontTx/>
              <a:buNone/>
              <a:defRPr/>
            </a:pPr>
            <a:endParaRPr lang="en-US" sz="2400" b="1" i="1" dirty="0" smtClean="0"/>
          </a:p>
          <a:p>
            <a:pPr lvl="4" algn="r" eaLnBrk="1" hangingPunct="1">
              <a:buFontTx/>
              <a:buNone/>
              <a:defRPr/>
            </a:pPr>
            <a:r>
              <a:rPr lang="en-US" sz="2400" b="1" i="1" dirty="0" smtClean="0"/>
              <a:t>May 20th, 2010</a:t>
            </a:r>
          </a:p>
          <a:p>
            <a:pPr lvl="4" algn="r" eaLnBrk="1" hangingPunct="1">
              <a:buFontTx/>
              <a:buNone/>
              <a:defRPr/>
            </a:pPr>
            <a:endParaRPr lang="en-US" i="1" dirty="0" smtClean="0"/>
          </a:p>
        </p:txBody>
      </p:sp>
      <p:pic>
        <p:nvPicPr>
          <p:cNvPr id="16388" name="Picture 6" descr="C:\Program Files\Microsoft Office\MEDIA\CAGCAT10\j0233018.wmf"/>
          <p:cNvPicPr>
            <a:picLocks noChangeAspect="1" noChangeArrowheads="1"/>
          </p:cNvPicPr>
          <p:nvPr/>
        </p:nvPicPr>
        <p:blipFill>
          <a:blip r:embed="rId3" cstate="print"/>
          <a:srcRect/>
          <a:stretch>
            <a:fillRect/>
          </a:stretch>
        </p:blipFill>
        <p:spPr bwMode="auto">
          <a:xfrm>
            <a:off x="1295400" y="3048000"/>
            <a:ext cx="2971800" cy="3019425"/>
          </a:xfrm>
          <a:prstGeom prst="rect">
            <a:avLst/>
          </a:prstGeom>
          <a:noFill/>
          <a:ln w="9525">
            <a:noFill/>
            <a:miter lim="800000"/>
            <a:headEnd/>
            <a:tailEnd/>
          </a:ln>
        </p:spPr>
      </p:pic>
      <p:pic>
        <p:nvPicPr>
          <p:cNvPr id="16389" name="Picture 37" descr="MCUL CUcorp Combo.jpg"/>
          <p:cNvPicPr>
            <a:picLocks noChangeAspect="1"/>
          </p:cNvPicPr>
          <p:nvPr/>
        </p:nvPicPr>
        <p:blipFill>
          <a:blip r:embed="rId4" cstate="print"/>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066800"/>
            <a:ext cx="9829800" cy="950913"/>
          </a:xfrm>
        </p:spPr>
        <p:txBody>
          <a:bodyPr/>
          <a:lstStyle/>
          <a:p>
            <a:pPr algn="ctr" eaLnBrk="1" fontAlgn="auto" hangingPunct="1">
              <a:spcAft>
                <a:spcPts val="0"/>
              </a:spcAft>
              <a:defRPr/>
            </a:pPr>
            <a:r>
              <a:rPr lang="en-US" dirty="0" smtClean="0">
                <a:solidFill>
                  <a:schemeClr val="tx2">
                    <a:satMod val="130000"/>
                  </a:schemeClr>
                </a:solidFill>
              </a:rPr>
              <a:t>Shortfalls of traditional Board Governance</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070841"/>
            <a:ext cx="8044973" cy="5701559"/>
          </a:xfrm>
        </p:spPr>
        <p:txBody>
          <a:bodyPr/>
          <a:lstStyle/>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Reactivity vs. Proactivity</a:t>
            </a:r>
          </a:p>
          <a:p>
            <a:pPr eaLnBrk="1" hangingPunct="1">
              <a:lnSpc>
                <a:spcPct val="80000"/>
              </a:lnSpc>
              <a:buFont typeface="Wingdings" pitchFamily="2" charset="2"/>
              <a:buChar char="Ø"/>
            </a:pPr>
            <a:r>
              <a:rPr lang="en-US" sz="2800" dirty="0" smtClean="0"/>
              <a:t>Executive committee as de facto Board</a:t>
            </a:r>
          </a:p>
          <a:p>
            <a:pPr eaLnBrk="1" hangingPunct="1">
              <a:lnSpc>
                <a:spcPct val="80000"/>
              </a:lnSpc>
              <a:buFont typeface="Wingdings" pitchFamily="2" charset="2"/>
              <a:buChar char="Ø"/>
            </a:pPr>
            <a:r>
              <a:rPr lang="en-US" sz="2800" dirty="0" smtClean="0"/>
              <a:t>Confusion about direction and priorities</a:t>
            </a:r>
          </a:p>
          <a:p>
            <a:pPr eaLnBrk="1" hangingPunct="1">
              <a:lnSpc>
                <a:spcPct val="80000"/>
              </a:lnSpc>
              <a:buFont typeface="Wingdings" pitchFamily="2" charset="2"/>
              <a:buChar char="Ø"/>
            </a:pPr>
            <a:r>
              <a:rPr lang="en-US" sz="2800" dirty="0" smtClean="0"/>
              <a:t>Rubber stamping </a:t>
            </a:r>
          </a:p>
          <a:p>
            <a:pPr eaLnBrk="1" hangingPunct="1">
              <a:lnSpc>
                <a:spcPct val="80000"/>
              </a:lnSpc>
              <a:buFont typeface="Wingdings" pitchFamily="2" charset="2"/>
              <a:buChar char="Ø"/>
            </a:pPr>
            <a:r>
              <a:rPr lang="en-US" sz="2800" dirty="0" smtClean="0"/>
              <a:t>No clear method to evaluate the CEO</a:t>
            </a:r>
          </a:p>
          <a:p>
            <a:pPr eaLnBrk="1" hangingPunct="1">
              <a:lnSpc>
                <a:spcPct val="80000"/>
              </a:lnSpc>
              <a:buFont typeface="Wingdings" pitchFamily="2" charset="2"/>
              <a:buChar char="Ø"/>
            </a:pPr>
            <a:r>
              <a:rPr lang="en-US" sz="2800" dirty="0" smtClean="0"/>
              <a:t>Short-term bias</a:t>
            </a:r>
          </a:p>
          <a:p>
            <a:pPr eaLnBrk="1" hangingPunct="1">
              <a:lnSpc>
                <a:spcPct val="80000"/>
              </a:lnSpc>
              <a:buNone/>
            </a:pPr>
            <a:endParaRPr lang="en-US" sz="2800" dirty="0" smtClean="0"/>
          </a:p>
          <a:p>
            <a:pPr eaLnBrk="1" hangingPunct="1">
              <a:buFont typeface="Wingdings" pitchFamily="2" charset="2"/>
              <a:buChar char="Ø"/>
            </a:pPr>
            <a:endParaRPr lang="en-US" sz="2800" dirty="0" smtClean="0"/>
          </a:p>
        </p:txBody>
      </p:sp>
      <p:sp>
        <p:nvSpPr>
          <p:cNvPr id="4" name="TextBox 3"/>
          <p:cNvSpPr txBox="1"/>
          <p:nvPr/>
        </p:nvSpPr>
        <p:spPr>
          <a:xfrm>
            <a:off x="914400" y="762000"/>
            <a:ext cx="312906" cy="646331"/>
          </a:xfrm>
          <a:prstGeom prst="rect">
            <a:avLst/>
          </a:prstGeom>
          <a:noFill/>
        </p:spPr>
        <p:txBody>
          <a:bodyPr wrap="none" rtlCol="0">
            <a:spAutoFit/>
          </a:bodyPr>
          <a:lstStyle/>
          <a:p>
            <a:r>
              <a:rPr lang="en-US" sz="3600" dirty="0" smtClean="0">
                <a:latin typeface="+mj-lt"/>
                <a:cs typeface="Tahoma" pitchFamily="34" charset="0"/>
              </a:rPr>
              <a:t> </a:t>
            </a:r>
            <a:endParaRPr lang="en-US" sz="3600"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1066800"/>
            <a:ext cx="9829800" cy="950913"/>
          </a:xfrm>
        </p:spPr>
        <p:txBody>
          <a:bodyPr/>
          <a:lstStyle/>
          <a:p>
            <a:pPr algn="ctr" eaLnBrk="1" fontAlgn="auto" hangingPunct="1">
              <a:spcAft>
                <a:spcPts val="0"/>
              </a:spcAft>
              <a:defRPr/>
            </a:pPr>
            <a:r>
              <a:rPr lang="en-US" dirty="0" smtClean="0">
                <a:solidFill>
                  <a:schemeClr val="tx2">
                    <a:satMod val="130000"/>
                  </a:schemeClr>
                </a:solidFill>
              </a:rPr>
              <a:t>Shortfalls of traditional Board Governance</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1828800"/>
            <a:ext cx="8044973" cy="5701559"/>
          </a:xfrm>
        </p:spPr>
        <p:txBody>
          <a:bodyPr/>
          <a:lstStyle/>
          <a:p>
            <a:pPr eaLnBrk="1" hangingPunct="1">
              <a:lnSpc>
                <a:spcPct val="80000"/>
              </a:lnSpc>
              <a:buFont typeface="Wingdings" pitchFamily="2" charset="2"/>
              <a:buChar char="Ø"/>
            </a:pPr>
            <a:endParaRPr lang="en-US" sz="2800" dirty="0" smtClean="0"/>
          </a:p>
          <a:p>
            <a:pPr eaLnBrk="1" hangingPunct="1">
              <a:buFont typeface="Wingdings" pitchFamily="2" charset="2"/>
              <a:buChar char="Ø"/>
            </a:pPr>
            <a:endParaRPr lang="en-US" sz="2800" dirty="0" smtClean="0"/>
          </a:p>
          <a:p>
            <a:pPr eaLnBrk="1" hangingPunct="1">
              <a:buFont typeface="Wingdings" pitchFamily="2" charset="2"/>
              <a:buChar char="Ø"/>
            </a:pPr>
            <a:r>
              <a:rPr lang="en-US" sz="2800" dirty="0" smtClean="0"/>
              <a:t>Most boards are trapped in an inadequate design of their jobs- they mean well!</a:t>
            </a:r>
          </a:p>
          <a:p>
            <a:pPr eaLnBrk="1" hangingPunct="1">
              <a:buFont typeface="Wingdings" pitchFamily="2" charset="2"/>
              <a:buChar char="Ø"/>
            </a:pPr>
            <a:r>
              <a:rPr lang="en-US" sz="2800" dirty="0" smtClean="0"/>
              <a:t>Roles are not clearly defined</a:t>
            </a:r>
          </a:p>
          <a:p>
            <a:pPr eaLnBrk="1" hangingPunct="1">
              <a:buFont typeface="Wingdings" pitchFamily="2" charset="2"/>
              <a:buChar char="Ø"/>
            </a:pPr>
            <a:r>
              <a:rPr lang="en-US" sz="2800" dirty="0" smtClean="0"/>
              <a:t>The problem is process, not people</a:t>
            </a:r>
          </a:p>
          <a:p>
            <a:pPr eaLnBrk="1" hangingPunct="1">
              <a:buFont typeface="Wingdings" pitchFamily="2" charset="2"/>
              <a:buChar char="Ø"/>
            </a:pPr>
            <a:r>
              <a:rPr lang="en-US" sz="2800" dirty="0" smtClean="0"/>
              <a:t>Staff in control of board meeting agendas</a:t>
            </a:r>
          </a:p>
          <a:p>
            <a:pPr eaLnBrk="1" hangingPunct="1">
              <a:buFont typeface="Wingdings" pitchFamily="2" charset="2"/>
              <a:buChar char="Ø"/>
            </a:pPr>
            <a:r>
              <a:rPr lang="en-US" sz="2800" dirty="0" smtClean="0"/>
              <a:t>Complete overload</a:t>
            </a:r>
          </a:p>
          <a:p>
            <a:pPr eaLnBrk="1" hangingPunct="1">
              <a:lnSpc>
                <a:spcPct val="80000"/>
              </a:lnSpc>
              <a:buNone/>
            </a:pPr>
            <a:endParaRPr lang="en-US" sz="2800" dirty="0" smtClean="0"/>
          </a:p>
          <a:p>
            <a:pPr eaLnBrk="1" hangingPunct="1">
              <a:lnSpc>
                <a:spcPct val="80000"/>
              </a:lnSpc>
            </a:pPr>
            <a:endParaRPr lang="en-US" sz="2800" dirty="0" smtClean="0"/>
          </a:p>
          <a:p>
            <a:pPr eaLnBrk="1" hangingPunct="1">
              <a:buFont typeface="Wingdings" pitchFamily="2" charset="2"/>
              <a:buChar char="Ø"/>
            </a:pPr>
            <a:endParaRPr lang="en-US" sz="2800" dirty="0" smtClean="0"/>
          </a:p>
          <a:p>
            <a:pPr eaLnBrk="1" hangingPunct="1">
              <a:buFont typeface="Wingdings" pitchFamily="2" charset="2"/>
              <a:buChar char="Ø"/>
            </a:pPr>
            <a:endParaRPr lang="en-US" sz="2800" dirty="0" smtClean="0"/>
          </a:p>
          <a:p>
            <a:pPr eaLnBrk="1" hangingPunct="1">
              <a:buFont typeface="Wingdings" pitchFamily="2" charset="2"/>
              <a:buChar char="Ø"/>
            </a:pPr>
            <a:endParaRPr lang="en-US" sz="2800" dirty="0" smtClean="0"/>
          </a:p>
          <a:p>
            <a:pPr eaLnBrk="1" hangingPunct="1">
              <a:lnSpc>
                <a:spcPct val="80000"/>
              </a:lnSpc>
              <a:buNone/>
            </a:pPr>
            <a:endParaRPr lang="en-US" sz="2800" dirty="0" smtClean="0"/>
          </a:p>
          <a:p>
            <a:pPr eaLnBrk="1" hangingPunct="1">
              <a:buFont typeface="Wingdings" pitchFamily="2" charset="2"/>
              <a:buChar char="Ø"/>
            </a:pPr>
            <a:endParaRPr lang="en-US" sz="2800" dirty="0" smtClean="0"/>
          </a:p>
        </p:txBody>
      </p:sp>
      <p:sp>
        <p:nvSpPr>
          <p:cNvPr id="4" name="TextBox 3"/>
          <p:cNvSpPr txBox="1"/>
          <p:nvPr/>
        </p:nvSpPr>
        <p:spPr>
          <a:xfrm>
            <a:off x="914400" y="762000"/>
            <a:ext cx="312906" cy="646331"/>
          </a:xfrm>
          <a:prstGeom prst="rect">
            <a:avLst/>
          </a:prstGeom>
          <a:noFill/>
        </p:spPr>
        <p:txBody>
          <a:bodyPr wrap="none" rtlCol="0">
            <a:spAutoFit/>
          </a:bodyPr>
          <a:lstStyle/>
          <a:p>
            <a:r>
              <a:rPr lang="en-US" sz="3600" dirty="0" smtClean="0">
                <a:latin typeface="+mj-lt"/>
                <a:cs typeface="Tahoma" pitchFamily="34" charset="0"/>
              </a:rPr>
              <a:t> </a:t>
            </a:r>
            <a:endParaRPr lang="en-US" sz="36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066800"/>
            <a:ext cx="8382000" cy="950913"/>
          </a:xfrm>
        </p:spPr>
        <p:txBody>
          <a:bodyPr/>
          <a:lstStyle/>
          <a:p>
            <a:pPr algn="ctr" eaLnBrk="1" fontAlgn="auto" hangingPunct="1">
              <a:spcAft>
                <a:spcPts val="0"/>
              </a:spcAft>
              <a:defRPr/>
            </a:pPr>
            <a:r>
              <a:rPr lang="en-US" dirty="0" smtClean="0">
                <a:solidFill>
                  <a:schemeClr val="tx2">
                    <a:satMod val="130000"/>
                  </a:schemeClr>
                </a:solidFill>
              </a:rPr>
              <a:t>Satisfied Board’s and CEO’s</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070841"/>
            <a:ext cx="8044973" cy="5701559"/>
          </a:xfrm>
        </p:spPr>
        <p:txBody>
          <a:bodyPr/>
          <a:lstStyle/>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Survey’s show that successful and satisfied CEO’s and boards have several things in common:</a:t>
            </a:r>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Focus on Strategic Planning (The Big Picture)</a:t>
            </a:r>
          </a:p>
          <a:p>
            <a:pPr eaLnBrk="1" hangingPunct="1">
              <a:lnSpc>
                <a:spcPct val="80000"/>
              </a:lnSpc>
              <a:buFont typeface="Wingdings" pitchFamily="2" charset="2"/>
              <a:buChar char="Ø"/>
            </a:pPr>
            <a:r>
              <a:rPr lang="en-US" sz="2800" dirty="0" smtClean="0"/>
              <a:t>Knowledge of CEO and Board Roles</a:t>
            </a:r>
          </a:p>
          <a:p>
            <a:pPr eaLnBrk="1" hangingPunct="1">
              <a:lnSpc>
                <a:spcPct val="80000"/>
              </a:lnSpc>
              <a:buFont typeface="Wingdings" pitchFamily="2" charset="2"/>
              <a:buChar char="Ø"/>
            </a:pPr>
            <a:r>
              <a:rPr lang="en-US" sz="2800" dirty="0" smtClean="0"/>
              <a:t>Detailed Policies</a:t>
            </a:r>
          </a:p>
          <a:p>
            <a:pPr eaLnBrk="1" hangingPunct="1">
              <a:lnSpc>
                <a:spcPct val="80000"/>
              </a:lnSpc>
              <a:buFont typeface="Wingdings" pitchFamily="2" charset="2"/>
              <a:buChar char="Ø"/>
            </a:pPr>
            <a:r>
              <a:rPr lang="en-US" sz="2800" dirty="0" smtClean="0"/>
              <a:t>Member Service focus</a:t>
            </a:r>
          </a:p>
          <a:p>
            <a:pPr eaLnBrk="1" hangingPunct="1">
              <a:lnSpc>
                <a:spcPct val="80000"/>
              </a:lnSpc>
              <a:buFont typeface="Wingdings" pitchFamily="2" charset="2"/>
              <a:buChar char="Ø"/>
            </a:pPr>
            <a:r>
              <a:rPr lang="en-US" sz="2800" dirty="0" smtClean="0"/>
              <a:t>Community Representation</a:t>
            </a:r>
          </a:p>
          <a:p>
            <a:pPr eaLnBrk="1" hangingPunct="1">
              <a:buFont typeface="Wingdings" pitchFamily="2" charset="2"/>
              <a:buChar char="Ø"/>
            </a:pPr>
            <a:endParaRPr lang="en-US" sz="2800" dirty="0" smtClean="0"/>
          </a:p>
        </p:txBody>
      </p:sp>
      <p:sp>
        <p:nvSpPr>
          <p:cNvPr id="4" name="TextBox 3"/>
          <p:cNvSpPr txBox="1"/>
          <p:nvPr/>
        </p:nvSpPr>
        <p:spPr>
          <a:xfrm>
            <a:off x="914400" y="762000"/>
            <a:ext cx="312906" cy="646331"/>
          </a:xfrm>
          <a:prstGeom prst="rect">
            <a:avLst/>
          </a:prstGeom>
          <a:noFill/>
        </p:spPr>
        <p:txBody>
          <a:bodyPr wrap="none" rtlCol="0">
            <a:spAutoFit/>
          </a:bodyPr>
          <a:lstStyle/>
          <a:p>
            <a:r>
              <a:rPr lang="en-US" sz="3600" dirty="0" smtClean="0">
                <a:latin typeface="+mj-lt"/>
                <a:cs typeface="Tahoma" pitchFamily="34" charset="0"/>
              </a:rPr>
              <a:t> </a:t>
            </a:r>
            <a:endParaRPr lang="en-US" sz="3600"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143000"/>
            <a:ext cx="8382000" cy="950913"/>
          </a:xfrm>
        </p:spPr>
        <p:txBody>
          <a:bodyPr/>
          <a:lstStyle/>
          <a:p>
            <a:pPr algn="ctr" eaLnBrk="1" fontAlgn="auto" hangingPunct="1">
              <a:spcAft>
                <a:spcPts val="0"/>
              </a:spcAft>
              <a:defRPr/>
            </a:pPr>
            <a:r>
              <a:rPr lang="en-US" dirty="0" smtClean="0">
                <a:solidFill>
                  <a:schemeClr val="tx2">
                    <a:satMod val="130000"/>
                  </a:schemeClr>
                </a:solidFill>
              </a:rPr>
              <a:t>Satisfied Board’s and CEO’s</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070841"/>
            <a:ext cx="8044973" cy="5701559"/>
          </a:xfrm>
        </p:spPr>
        <p:txBody>
          <a:bodyPr/>
          <a:lstStyle/>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Survey’s show that successful and satisfied CEO’s and boards have several things in common:</a:t>
            </a:r>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Clear Agenda</a:t>
            </a:r>
          </a:p>
          <a:p>
            <a:pPr eaLnBrk="1" hangingPunct="1">
              <a:lnSpc>
                <a:spcPct val="80000"/>
              </a:lnSpc>
              <a:buFont typeface="Wingdings" pitchFamily="2" charset="2"/>
              <a:buChar char="Ø"/>
            </a:pPr>
            <a:r>
              <a:rPr lang="en-US" sz="2800" dirty="0" smtClean="0"/>
              <a:t>Communication</a:t>
            </a:r>
          </a:p>
          <a:p>
            <a:pPr eaLnBrk="1" hangingPunct="1">
              <a:lnSpc>
                <a:spcPct val="80000"/>
              </a:lnSpc>
              <a:buFont typeface="Wingdings" pitchFamily="2" charset="2"/>
              <a:buChar char="Ø"/>
            </a:pPr>
            <a:r>
              <a:rPr lang="en-US" sz="2800" dirty="0" smtClean="0"/>
              <a:t>Lack of Micromanaging</a:t>
            </a:r>
          </a:p>
          <a:p>
            <a:pPr eaLnBrk="1" hangingPunct="1">
              <a:lnSpc>
                <a:spcPct val="80000"/>
              </a:lnSpc>
              <a:buFont typeface="Wingdings" pitchFamily="2" charset="2"/>
              <a:buChar char="Ø"/>
            </a:pPr>
            <a:r>
              <a:rPr lang="en-US" sz="2800" dirty="0" smtClean="0"/>
              <a:t>Common Trust</a:t>
            </a:r>
          </a:p>
          <a:p>
            <a:pPr eaLnBrk="1" hangingPunct="1">
              <a:lnSpc>
                <a:spcPct val="80000"/>
              </a:lnSpc>
              <a:buFont typeface="Wingdings" pitchFamily="2" charset="2"/>
              <a:buChar char="Ø"/>
            </a:pPr>
            <a:r>
              <a:rPr lang="en-US" sz="2800" dirty="0" smtClean="0"/>
              <a:t>Focus on Priorities</a:t>
            </a:r>
          </a:p>
          <a:p>
            <a:pPr eaLnBrk="1" hangingPunct="1">
              <a:buFont typeface="Wingdings" pitchFamily="2" charset="2"/>
              <a:buChar char="Ø"/>
            </a:pPr>
            <a:endParaRPr lang="en-US" sz="2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01650" y="1406525"/>
            <a:ext cx="8947150" cy="950913"/>
          </a:xfrm>
        </p:spPr>
        <p:txBody>
          <a:bodyPr/>
          <a:lstStyle/>
          <a:p>
            <a:pPr algn="ctr" eaLnBrk="1" fontAlgn="auto" hangingPunct="1">
              <a:spcAft>
                <a:spcPts val="0"/>
              </a:spcAft>
              <a:defRPr/>
            </a:pPr>
            <a:r>
              <a:rPr lang="en-US" dirty="0" smtClean="0">
                <a:solidFill>
                  <a:schemeClr val="tx2">
                    <a:satMod val="130000"/>
                  </a:schemeClr>
                </a:solidFill>
              </a:rPr>
              <a:t>Better Board Governance</a:t>
            </a:r>
            <a:endParaRPr lang="en-US" dirty="0">
              <a:solidFill>
                <a:schemeClr val="tx2">
                  <a:satMod val="130000"/>
                </a:schemeClr>
              </a:solidFill>
            </a:endParaRPr>
          </a:p>
        </p:txBody>
      </p:sp>
      <p:sp>
        <p:nvSpPr>
          <p:cNvPr id="16387" name="Rectangle 3"/>
          <p:cNvSpPr>
            <a:spLocks noGrp="1" noChangeArrowheads="1"/>
          </p:cNvSpPr>
          <p:nvPr>
            <p:ph idx="1"/>
          </p:nvPr>
        </p:nvSpPr>
        <p:spPr/>
        <p:txBody>
          <a:bodyPr/>
          <a:lstStyle/>
          <a:p>
            <a:pPr eaLnBrk="1" hangingPunct="1">
              <a:buFont typeface="Wingdings" pitchFamily="2" charset="2"/>
              <a:buChar char="Ø"/>
            </a:pPr>
            <a:endParaRPr lang="en-US" dirty="0" smtClean="0"/>
          </a:p>
          <a:p>
            <a:pPr eaLnBrk="1" hangingPunct="1">
              <a:buFont typeface="Wingdings" pitchFamily="2" charset="2"/>
              <a:buChar char="Ø"/>
            </a:pPr>
            <a:r>
              <a:rPr lang="en-US" dirty="0" smtClean="0"/>
              <a:t>“Reduced to its minimum, the purpose of governance is to ensure, on behalf of members, that a credit union achieves what it should achieve while avoiding those behaviors and situations that should be avoided.”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1371600"/>
            <a:ext cx="8153400" cy="950913"/>
          </a:xfrm>
        </p:spPr>
        <p:txBody>
          <a:bodyPr/>
          <a:lstStyle/>
          <a:p>
            <a:pPr algn="ctr" eaLnBrk="1" fontAlgn="auto" hangingPunct="1">
              <a:spcAft>
                <a:spcPts val="0"/>
              </a:spcAft>
              <a:defRPr/>
            </a:pPr>
            <a:r>
              <a:rPr lang="en-US" dirty="0" smtClean="0">
                <a:solidFill>
                  <a:schemeClr val="tx2">
                    <a:satMod val="130000"/>
                  </a:schemeClr>
                </a:solidFill>
              </a:rPr>
              <a:t>Dr. Carver’s Broad </a:t>
            </a:r>
            <a:r>
              <a:rPr lang="en-US" dirty="0">
                <a:solidFill>
                  <a:schemeClr val="tx2">
                    <a:satMod val="130000"/>
                  </a:schemeClr>
                </a:solidFill>
              </a:rPr>
              <a:t>Assessment</a:t>
            </a:r>
          </a:p>
        </p:txBody>
      </p:sp>
      <p:sp>
        <p:nvSpPr>
          <p:cNvPr id="15363" name="Rectangle 3"/>
          <p:cNvSpPr>
            <a:spLocks noGrp="1" noChangeArrowheads="1"/>
          </p:cNvSpPr>
          <p:nvPr>
            <p:ph idx="1"/>
          </p:nvPr>
        </p:nvSpPr>
        <p:spPr>
          <a:xfrm>
            <a:off x="1143000" y="2895600"/>
            <a:ext cx="8044974" cy="4663440"/>
          </a:xfrm>
        </p:spPr>
        <p:txBody>
          <a:bodyPr/>
          <a:lstStyle/>
          <a:p>
            <a:pPr eaLnBrk="1" hangingPunct="1">
              <a:buFont typeface="Wingdings" pitchFamily="2" charset="2"/>
              <a:buChar char="Ø"/>
            </a:pPr>
            <a:r>
              <a:rPr lang="en-US" dirty="0" smtClean="0"/>
              <a:t>“Most of what the majority of boards do either does not need to be done or is a waste of time when done by the Board. Conversely, most of what boards need to do for strategic leadership is not done.”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066800"/>
            <a:ext cx="9175750" cy="950913"/>
          </a:xfrm>
        </p:spPr>
        <p:txBody>
          <a:bodyPr/>
          <a:lstStyle/>
          <a:p>
            <a:pPr algn="ctr" eaLnBrk="1" fontAlgn="auto" hangingPunct="1">
              <a:spcAft>
                <a:spcPts val="0"/>
              </a:spcAft>
              <a:defRPr/>
            </a:pPr>
            <a:r>
              <a:rPr lang="en-US" dirty="0" smtClean="0">
                <a:solidFill>
                  <a:schemeClr val="tx2">
                    <a:satMod val="130000"/>
                  </a:schemeClr>
                </a:solidFill>
              </a:rPr>
              <a:t>Benefits of Carver Board Governance</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Boards can be “forward-thinking”</a:t>
            </a:r>
          </a:p>
          <a:p>
            <a:pPr eaLnBrk="1" hangingPunct="1">
              <a:buFont typeface="Wingdings" pitchFamily="2" charset="2"/>
              <a:buChar char="Ø"/>
            </a:pPr>
            <a:r>
              <a:rPr lang="en-US" sz="2800" dirty="0" smtClean="0"/>
              <a:t>Helps the Board and CEO avoid lawsuits</a:t>
            </a:r>
          </a:p>
          <a:p>
            <a:pPr marL="396875" indent="-396875" eaLnBrk="1" hangingPunct="1">
              <a:lnSpc>
                <a:spcPct val="90000"/>
              </a:lnSpc>
              <a:buFont typeface="Wingdings" pitchFamily="2" charset="2"/>
              <a:buChar char="Ø"/>
            </a:pPr>
            <a:r>
              <a:rPr lang="en-US" sz="2800" dirty="0" smtClean="0"/>
              <a:t>Focusing on Results for the Member</a:t>
            </a:r>
          </a:p>
          <a:p>
            <a:pPr marL="396875" indent="-396875" eaLnBrk="1" hangingPunct="1">
              <a:lnSpc>
                <a:spcPct val="90000"/>
              </a:lnSpc>
              <a:buFont typeface="Wingdings" pitchFamily="2" charset="2"/>
              <a:buChar char="Ø"/>
            </a:pPr>
            <a:r>
              <a:rPr lang="en-US" sz="2800" dirty="0" smtClean="0"/>
              <a:t>Boards focus more on Key Issues and Institutionalizing Excellence</a:t>
            </a:r>
          </a:p>
          <a:p>
            <a:pPr marL="396875" indent="-396875" eaLnBrk="1" hangingPunct="1">
              <a:lnSpc>
                <a:spcPct val="90000"/>
              </a:lnSpc>
              <a:buFont typeface="Wingdings" pitchFamily="2" charset="2"/>
              <a:buChar char="Ø"/>
            </a:pPr>
            <a:r>
              <a:rPr lang="en-US" sz="2800" dirty="0" smtClean="0"/>
              <a:t>It makes board meetings more meaningful by  spending time creating the future more than reviewing the past</a:t>
            </a:r>
          </a:p>
          <a:p>
            <a:pPr marL="396875" indent="-396875" eaLnBrk="1" hangingPunct="1">
              <a:lnSpc>
                <a:spcPct val="90000"/>
              </a:lnSpc>
              <a:buFont typeface="Wingdings" pitchFamily="2" charset="2"/>
              <a:buChar char="Ø"/>
            </a:pPr>
            <a:endParaRPr lang="en-US" sz="2800" dirty="0" smtClean="0"/>
          </a:p>
          <a:p>
            <a:pPr marL="396875" indent="-396875" eaLnBrk="1" hangingPunct="1">
              <a:lnSpc>
                <a:spcPct val="90000"/>
              </a:lnSpc>
              <a:buFont typeface="Wingdings" pitchFamily="2" charset="2"/>
              <a:buChar char="Ø"/>
            </a:pPr>
            <a:endParaRPr lang="en-US" sz="2800" dirty="0" smtClean="0"/>
          </a:p>
          <a:p>
            <a:pPr marL="396875" indent="-396875" eaLnBrk="1" hangingPunct="1">
              <a:lnSpc>
                <a:spcPct val="90000"/>
              </a:lnSpc>
              <a:buFont typeface="Wingdings" pitchFamily="2" charset="2"/>
              <a:buChar char="Ø"/>
            </a:pPr>
            <a:endParaRPr lang="en-US" sz="2800" dirty="0" smtClean="0"/>
          </a:p>
          <a:p>
            <a:pPr eaLnBrk="1" hangingPunct="1">
              <a:buFont typeface="Wingdings" pitchFamily="2" charset="2"/>
              <a:buChar char="Ø"/>
            </a:pPr>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990600"/>
            <a:ext cx="9175750" cy="950913"/>
          </a:xfrm>
        </p:spPr>
        <p:txBody>
          <a:bodyPr/>
          <a:lstStyle/>
          <a:p>
            <a:pPr algn="ctr" eaLnBrk="1" fontAlgn="auto" hangingPunct="1">
              <a:spcAft>
                <a:spcPts val="0"/>
              </a:spcAft>
              <a:defRPr/>
            </a:pPr>
            <a:r>
              <a:rPr lang="en-US" dirty="0" smtClean="0">
                <a:solidFill>
                  <a:schemeClr val="tx2">
                    <a:satMod val="130000"/>
                  </a:schemeClr>
                </a:solidFill>
              </a:rPr>
              <a:t>Benefits of Carver Board Governance</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Board Governance requires that the board provide Vision.  To do so, the board must first have an adequate Vision of its own job.</a:t>
            </a:r>
          </a:p>
          <a:p>
            <a:pPr eaLnBrk="1" hangingPunct="1">
              <a:buFont typeface="Wingdings" pitchFamily="2" charset="2"/>
              <a:buChar char="Ø"/>
            </a:pPr>
            <a:r>
              <a:rPr lang="en-US" sz="2800" dirty="0" smtClean="0"/>
              <a:t>Governance is an approach to the job of governing that emphasizes values.</a:t>
            </a:r>
          </a:p>
          <a:p>
            <a:pPr eaLnBrk="1" hangingPunct="1">
              <a:buFont typeface="Wingdings" pitchFamily="2" charset="2"/>
              <a:buChar char="Ø"/>
            </a:pPr>
            <a:r>
              <a:rPr lang="en-US" sz="2800" dirty="0" smtClean="0"/>
              <a:t>It allows for the empowerment of both the Board and the CEO.</a:t>
            </a:r>
          </a:p>
          <a:p>
            <a:pPr eaLnBrk="1" hangingPunct="1">
              <a:buFont typeface="Wingdings" pitchFamily="2" charset="2"/>
              <a:buChar char="Ø"/>
            </a:pPr>
            <a:endParaRPr lang="en-US" sz="2800" dirty="0" smtClean="0"/>
          </a:p>
        </p:txBody>
      </p:sp>
      <p:sp>
        <p:nvSpPr>
          <p:cNvPr id="4" name="TextBox 3"/>
          <p:cNvSpPr txBox="1"/>
          <p:nvPr/>
        </p:nvSpPr>
        <p:spPr>
          <a:xfrm>
            <a:off x="914400" y="762000"/>
            <a:ext cx="312906" cy="646331"/>
          </a:xfrm>
          <a:prstGeom prst="rect">
            <a:avLst/>
          </a:prstGeom>
          <a:noFill/>
        </p:spPr>
        <p:txBody>
          <a:bodyPr wrap="none" rtlCol="0">
            <a:spAutoFit/>
          </a:bodyPr>
          <a:lstStyle/>
          <a:p>
            <a:r>
              <a:rPr lang="en-US" sz="3600" dirty="0" smtClean="0">
                <a:latin typeface="+mj-lt"/>
                <a:cs typeface="Tahoma" pitchFamily="34" charset="0"/>
              </a:rPr>
              <a:t> </a:t>
            </a:r>
            <a:endParaRPr lang="en-US" sz="36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990600"/>
            <a:ext cx="8305800" cy="950913"/>
          </a:xfrm>
        </p:spPr>
        <p:txBody>
          <a:bodyPr/>
          <a:lstStyle/>
          <a:p>
            <a:pPr algn="ctr" eaLnBrk="1" fontAlgn="auto" hangingPunct="1">
              <a:spcAft>
                <a:spcPts val="0"/>
              </a:spcAft>
              <a:defRPr/>
            </a:pPr>
            <a:r>
              <a:rPr lang="en-US" dirty="0" smtClean="0">
                <a:solidFill>
                  <a:schemeClr val="tx2">
                    <a:satMod val="130000"/>
                  </a:schemeClr>
                </a:solidFill>
              </a:rPr>
              <a:t>Types of Governance Policies</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Observing the principles of the Governance Model, a board crafts its values into policies of four types including:</a:t>
            </a:r>
          </a:p>
          <a:p>
            <a:pPr marL="514350" indent="-514350" eaLnBrk="1" hangingPunct="1">
              <a:buFont typeface="+mj-lt"/>
              <a:buAutoNum type="arabicPeriod"/>
            </a:pPr>
            <a:endParaRPr lang="en-US" sz="2800" dirty="0" smtClean="0"/>
          </a:p>
          <a:p>
            <a:pPr marL="514350" indent="-514350" eaLnBrk="1" hangingPunct="1">
              <a:buFont typeface="+mj-lt"/>
              <a:buAutoNum type="arabicPeriod"/>
            </a:pPr>
            <a:r>
              <a:rPr lang="en-US" sz="2800" dirty="0" smtClean="0"/>
              <a:t>Ends Policies</a:t>
            </a:r>
          </a:p>
          <a:p>
            <a:pPr marL="514350" indent="-514350" eaLnBrk="1" hangingPunct="1">
              <a:buFont typeface="+mj-lt"/>
              <a:buAutoNum type="arabicPeriod"/>
            </a:pPr>
            <a:r>
              <a:rPr lang="en-US" sz="2800" dirty="0" smtClean="0"/>
              <a:t>Executive Guidance and Limitations</a:t>
            </a:r>
          </a:p>
          <a:p>
            <a:pPr marL="514350" indent="-514350" eaLnBrk="1" hangingPunct="1">
              <a:buFont typeface="+mj-lt"/>
              <a:buAutoNum type="arabicPeriod"/>
            </a:pPr>
            <a:r>
              <a:rPr lang="en-US" sz="2800" dirty="0" smtClean="0"/>
              <a:t>Board- CEO Delegation</a:t>
            </a:r>
          </a:p>
          <a:p>
            <a:pPr marL="514350" indent="-514350" eaLnBrk="1" hangingPunct="1">
              <a:buFont typeface="+mj-lt"/>
              <a:buAutoNum type="arabicPeriod"/>
            </a:pPr>
            <a:r>
              <a:rPr lang="en-US" sz="2800" dirty="0" smtClean="0"/>
              <a:t>Governance Process </a:t>
            </a:r>
          </a:p>
          <a:p>
            <a:pPr eaLnBrk="1" hangingPunct="1">
              <a:buFont typeface="Wingdings" pitchFamily="2" charset="2"/>
              <a:buChar char="Ø"/>
            </a:pPr>
            <a:endParaRPr lang="en-US" sz="2800" dirty="0" smtClean="0"/>
          </a:p>
        </p:txBody>
      </p:sp>
      <p:sp>
        <p:nvSpPr>
          <p:cNvPr id="4" name="TextBox 3"/>
          <p:cNvSpPr txBox="1"/>
          <p:nvPr/>
        </p:nvSpPr>
        <p:spPr>
          <a:xfrm>
            <a:off x="914400" y="762000"/>
            <a:ext cx="312906" cy="646331"/>
          </a:xfrm>
          <a:prstGeom prst="rect">
            <a:avLst/>
          </a:prstGeom>
          <a:noFill/>
        </p:spPr>
        <p:txBody>
          <a:bodyPr wrap="none" rtlCol="0">
            <a:spAutoFit/>
          </a:bodyPr>
          <a:lstStyle/>
          <a:p>
            <a:r>
              <a:rPr lang="en-US" sz="3600" dirty="0" smtClean="0">
                <a:latin typeface="+mj-lt"/>
                <a:cs typeface="Tahoma" pitchFamily="34" charset="0"/>
              </a:rPr>
              <a:t> </a:t>
            </a:r>
            <a:endParaRPr lang="en-US" sz="36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971800" y="0"/>
            <a:ext cx="8044974" cy="1295400"/>
          </a:xfrm>
        </p:spPr>
        <p:txBody>
          <a:bodyPr/>
          <a:lstStyle/>
          <a:p>
            <a:pPr eaLnBrk="1" hangingPunct="1"/>
            <a:r>
              <a:rPr lang="en-US" dirty="0" smtClean="0"/>
              <a:t>Board Policymaking</a:t>
            </a:r>
          </a:p>
        </p:txBody>
      </p:sp>
      <p:pic>
        <p:nvPicPr>
          <p:cNvPr id="24579" name="Picture 4"/>
          <p:cNvPicPr>
            <a:picLocks noChangeAspect="1" noChangeArrowheads="1"/>
          </p:cNvPicPr>
          <p:nvPr/>
        </p:nvPicPr>
        <p:blipFill>
          <a:blip r:embed="rId3" cstate="print"/>
          <a:srcRect l="31250" t="36458" r="32813" b="22917"/>
          <a:stretch>
            <a:fillRect/>
          </a:stretch>
        </p:blipFill>
        <p:spPr bwMode="auto">
          <a:xfrm>
            <a:off x="1600200" y="990600"/>
            <a:ext cx="6286500" cy="54910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990600"/>
            <a:ext cx="6789738" cy="950913"/>
          </a:xfrm>
        </p:spPr>
        <p:txBody>
          <a:bodyPr/>
          <a:lstStyle/>
          <a:p>
            <a:pPr algn="ctr"/>
            <a:r>
              <a:rPr lang="en-US" sz="4400" dirty="0" smtClean="0">
                <a:cs typeface="Tahoma" pitchFamily="34" charset="0"/>
              </a:rPr>
              <a:t>Introduction</a:t>
            </a:r>
          </a:p>
        </p:txBody>
      </p:sp>
      <p:sp>
        <p:nvSpPr>
          <p:cNvPr id="17411" name="Content Placeholder 2"/>
          <p:cNvSpPr>
            <a:spLocks noGrp="1"/>
          </p:cNvSpPr>
          <p:nvPr>
            <p:ph idx="1"/>
          </p:nvPr>
        </p:nvSpPr>
        <p:spPr>
          <a:xfrm>
            <a:off x="1066800" y="3810000"/>
            <a:ext cx="7239000" cy="2133600"/>
          </a:xfrm>
        </p:spPr>
        <p:txBody>
          <a:bodyPr/>
          <a:lstStyle/>
          <a:p>
            <a:pPr marL="514350" indent="-514350">
              <a:buFontTx/>
              <a:buAutoNum type="arabicPeriod"/>
            </a:pPr>
            <a:r>
              <a:rPr lang="en-US" dirty="0" smtClean="0"/>
              <a:t>Board Governance Consulting</a:t>
            </a:r>
          </a:p>
          <a:p>
            <a:pPr marL="514350" indent="-514350">
              <a:buFontTx/>
              <a:buAutoNum type="arabicPeriod"/>
            </a:pPr>
            <a:r>
              <a:rPr lang="en-US" dirty="0" smtClean="0"/>
              <a:t>Strategic Planning Facilitation</a:t>
            </a:r>
          </a:p>
          <a:p>
            <a:pPr marL="514350" indent="-514350">
              <a:buFontTx/>
              <a:buAutoNum type="arabicPeriod"/>
            </a:pPr>
            <a:r>
              <a:rPr lang="en-US" dirty="0" smtClean="0"/>
              <a:t>Field of Membership Expansion</a:t>
            </a:r>
          </a:p>
          <a:p>
            <a:pPr marL="514350" indent="-514350">
              <a:buFontTx/>
              <a:buAutoNum type="arabicPeriod"/>
            </a:pPr>
            <a:endParaRPr lang="en-US" dirty="0" smtClean="0"/>
          </a:p>
        </p:txBody>
      </p:sp>
      <p:sp>
        <p:nvSpPr>
          <p:cNvPr id="5" name="Rectangle 4"/>
          <p:cNvSpPr/>
          <p:nvPr/>
        </p:nvSpPr>
        <p:spPr>
          <a:xfrm>
            <a:off x="228600" y="2590800"/>
            <a:ext cx="7924800" cy="1569660"/>
          </a:xfrm>
          <a:prstGeom prst="rect">
            <a:avLst/>
          </a:prstGeom>
        </p:spPr>
        <p:txBody>
          <a:bodyPr wrap="square">
            <a:spAutoFit/>
          </a:bodyPr>
          <a:lstStyle/>
          <a:p>
            <a:pPr>
              <a:buFont typeface="Wingdings" pitchFamily="2" charset="2"/>
              <a:buChar char="Ø"/>
              <a:defRPr/>
            </a:pPr>
            <a:endParaRPr lang="en-US" sz="3200" dirty="0" smtClean="0">
              <a:solidFill>
                <a:schemeClr val="accent4"/>
              </a:solidFill>
              <a:latin typeface="Tahoma" pitchFamily="34" charset="0"/>
              <a:cs typeface="Tahoma" pitchFamily="34" charset="0"/>
            </a:endParaRPr>
          </a:p>
          <a:p>
            <a:pPr>
              <a:buFont typeface="Wingdings" pitchFamily="2" charset="2"/>
              <a:buChar char="Ø"/>
              <a:defRPr/>
            </a:pPr>
            <a:r>
              <a:rPr lang="en-US" sz="3200" dirty="0" smtClean="0">
                <a:solidFill>
                  <a:schemeClr val="accent4"/>
                </a:solidFill>
                <a:latin typeface="+mj-lt"/>
                <a:cs typeface="Tahoma" pitchFamily="34" charset="0"/>
              </a:rPr>
              <a:t>Director- Center for Board Excellence</a:t>
            </a:r>
            <a:endParaRPr lang="en-US" sz="3200" dirty="0">
              <a:latin typeface="+mj-lt"/>
            </a:endParaRPr>
          </a:p>
          <a:p>
            <a:pPr>
              <a:defRPr/>
            </a:pPr>
            <a:r>
              <a:rPr lang="en-US" sz="3200" dirty="0">
                <a:latin typeface="Arial" charset="0"/>
              </a:rPr>
              <a:t>	</a:t>
            </a:r>
          </a:p>
        </p:txBody>
      </p:sp>
      <p:pic>
        <p:nvPicPr>
          <p:cNvPr id="9" name="Picture 5"/>
          <p:cNvPicPr>
            <a:picLocks noChangeAspect="1" noChangeArrowheads="1"/>
          </p:cNvPicPr>
          <p:nvPr/>
        </p:nvPicPr>
        <p:blipFill>
          <a:blip r:embed="rId2" cstate="print"/>
          <a:srcRect/>
          <a:stretch>
            <a:fillRect/>
          </a:stretch>
        </p:blipFill>
        <p:spPr bwMode="auto">
          <a:xfrm>
            <a:off x="7924800" y="685800"/>
            <a:ext cx="1828799" cy="22428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838200"/>
            <a:ext cx="8153400" cy="950913"/>
          </a:xfrm>
        </p:spPr>
        <p:txBody>
          <a:bodyPr/>
          <a:lstStyle/>
          <a:p>
            <a:pPr algn="ctr" eaLnBrk="1" fontAlgn="auto" hangingPunct="1">
              <a:spcAft>
                <a:spcPts val="0"/>
              </a:spcAft>
              <a:defRPr/>
            </a:pPr>
            <a:r>
              <a:rPr lang="en-US" dirty="0" smtClean="0">
                <a:solidFill>
                  <a:schemeClr val="tx2">
                    <a:satMod val="130000"/>
                  </a:schemeClr>
                </a:solidFill>
              </a:rPr>
              <a:t>What types of Policies are written?</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r>
              <a:rPr lang="en-US" sz="2800" dirty="0" smtClean="0"/>
              <a:t>1. Ends Policies:</a:t>
            </a:r>
          </a:p>
          <a:p>
            <a:pPr marL="514350" indent="-514350" eaLnBrk="1" hangingPunct="1">
              <a:buFont typeface="+mj-lt"/>
              <a:buAutoNum type="arabicPeriod"/>
            </a:pPr>
            <a:endParaRPr lang="en-US" sz="2800" dirty="0" smtClean="0"/>
          </a:p>
          <a:p>
            <a:pPr marL="514350" indent="-514350" eaLnBrk="1" hangingPunct="1">
              <a:buFont typeface="Wingdings" pitchFamily="2" charset="2"/>
              <a:buChar char="Ø"/>
            </a:pPr>
            <a:r>
              <a:rPr lang="en-US" sz="2800" dirty="0" smtClean="0"/>
              <a:t>The Board defines which needs are to be met, for whom, and at what worth.  Written with a long term perspective, these policies embody most of the board’s part of long range strategic planning.</a:t>
            </a:r>
          </a:p>
          <a:p>
            <a:pPr eaLnBrk="1" hangingPunct="1">
              <a:buFont typeface="Wingdings" pitchFamily="2" charset="2"/>
              <a:buChar char="Ø"/>
            </a:pPr>
            <a:endParaRPr lang="en-US" sz="28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914400"/>
            <a:ext cx="8305800" cy="950913"/>
          </a:xfrm>
        </p:spPr>
        <p:txBody>
          <a:bodyPr/>
          <a:lstStyle/>
          <a:p>
            <a:pPr algn="ctr" eaLnBrk="1" fontAlgn="auto" hangingPunct="1">
              <a:spcAft>
                <a:spcPts val="0"/>
              </a:spcAft>
              <a:defRPr/>
            </a:pPr>
            <a:r>
              <a:rPr lang="en-US" dirty="0" smtClean="0">
                <a:solidFill>
                  <a:schemeClr val="tx2">
                    <a:satMod val="130000"/>
                  </a:schemeClr>
                </a:solidFill>
              </a:rPr>
              <a:t>What types of Policies are written?</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r>
              <a:rPr lang="en-US" sz="2800" dirty="0" smtClean="0"/>
              <a:t>2. Executive Guidance and Limitations Policies:</a:t>
            </a:r>
          </a:p>
          <a:p>
            <a:pPr marL="514350" indent="-514350" eaLnBrk="1" hangingPunct="1">
              <a:buFont typeface="+mj-lt"/>
              <a:buAutoNum type="arabicPeriod"/>
            </a:pPr>
            <a:endParaRPr lang="en-US" sz="2800" dirty="0" smtClean="0"/>
          </a:p>
          <a:p>
            <a:pPr marL="514350" indent="-514350" eaLnBrk="1" hangingPunct="1">
              <a:buFont typeface="Wingdings" pitchFamily="2" charset="2"/>
              <a:buChar char="Ø"/>
            </a:pPr>
            <a:r>
              <a:rPr lang="en-US" sz="2800" dirty="0" smtClean="0"/>
              <a:t>The Board and CEO establish the boundaries of acceptability within which the CEO and management team operates.  These can be as restrictive or empowering as needed.</a:t>
            </a:r>
          </a:p>
          <a:p>
            <a:pPr eaLnBrk="1" hangingPunct="1">
              <a:buFont typeface="Wingdings" pitchFamily="2" charset="2"/>
              <a:buChar char="Ø"/>
            </a:pPr>
            <a:endParaRPr lang="en-US" sz="28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838200"/>
            <a:ext cx="7848600" cy="950913"/>
          </a:xfrm>
        </p:spPr>
        <p:txBody>
          <a:bodyPr/>
          <a:lstStyle/>
          <a:p>
            <a:pPr algn="ctr" eaLnBrk="1" fontAlgn="auto" hangingPunct="1">
              <a:spcAft>
                <a:spcPts val="0"/>
              </a:spcAft>
              <a:defRPr/>
            </a:pPr>
            <a:r>
              <a:rPr lang="en-US" dirty="0" smtClean="0">
                <a:solidFill>
                  <a:schemeClr val="tx2">
                    <a:satMod val="130000"/>
                  </a:schemeClr>
                </a:solidFill>
              </a:rPr>
              <a:t>What types of Policies are written?</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r>
              <a:rPr lang="en-US" sz="2800" dirty="0" smtClean="0"/>
              <a:t>3. Board-Management Delegation Policies:</a:t>
            </a:r>
          </a:p>
          <a:p>
            <a:pPr marL="514350" indent="-514350" eaLnBrk="1" hangingPunct="1">
              <a:buFont typeface="+mj-lt"/>
              <a:buAutoNum type="arabicPeriod"/>
            </a:pPr>
            <a:endParaRPr lang="en-US" sz="2800" dirty="0" smtClean="0"/>
          </a:p>
          <a:p>
            <a:pPr marL="514350" indent="-514350" eaLnBrk="1" hangingPunct="1">
              <a:buFont typeface="Wingdings" pitchFamily="2" charset="2"/>
              <a:buChar char="Ø"/>
            </a:pPr>
            <a:r>
              <a:rPr lang="en-US" sz="2800" dirty="0" smtClean="0"/>
              <a:t>The board clarifies the manner in which it delegates authority to the CEO as well as how it evaluates CEO performance.</a:t>
            </a:r>
          </a:p>
          <a:p>
            <a:pPr eaLnBrk="1" hangingPunct="1">
              <a:buFont typeface="Wingdings" pitchFamily="2" charset="2"/>
              <a:buChar char="Ø"/>
            </a:pPr>
            <a:endParaRPr lang="en-US" sz="2800" dirty="0" smtClean="0"/>
          </a:p>
        </p:txBody>
      </p:sp>
      <p:sp>
        <p:nvSpPr>
          <p:cNvPr id="4" name="TextBox 3"/>
          <p:cNvSpPr txBox="1"/>
          <p:nvPr/>
        </p:nvSpPr>
        <p:spPr>
          <a:xfrm>
            <a:off x="914400" y="762000"/>
            <a:ext cx="312906" cy="646331"/>
          </a:xfrm>
          <a:prstGeom prst="rect">
            <a:avLst/>
          </a:prstGeom>
          <a:noFill/>
        </p:spPr>
        <p:txBody>
          <a:bodyPr wrap="none" rtlCol="0">
            <a:spAutoFit/>
          </a:bodyPr>
          <a:lstStyle/>
          <a:p>
            <a:r>
              <a:rPr lang="en-US" sz="3600" dirty="0" smtClean="0">
                <a:latin typeface="+mj-lt"/>
                <a:cs typeface="Tahoma" pitchFamily="34" charset="0"/>
              </a:rPr>
              <a:t> </a:t>
            </a:r>
            <a:endParaRPr lang="en-US" sz="3600"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914400"/>
            <a:ext cx="8229600" cy="950913"/>
          </a:xfrm>
        </p:spPr>
        <p:txBody>
          <a:bodyPr/>
          <a:lstStyle/>
          <a:p>
            <a:pPr algn="ctr" eaLnBrk="1" fontAlgn="auto" hangingPunct="1">
              <a:spcAft>
                <a:spcPts val="0"/>
              </a:spcAft>
              <a:defRPr/>
            </a:pPr>
            <a:r>
              <a:rPr lang="en-US" dirty="0" smtClean="0">
                <a:solidFill>
                  <a:schemeClr val="tx2">
                    <a:satMod val="130000"/>
                  </a:schemeClr>
                </a:solidFill>
              </a:rPr>
              <a:t>What types of Policies are written?</a:t>
            </a:r>
            <a:endParaRPr lang="en-US"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r>
              <a:rPr lang="en-US" sz="2800" dirty="0" smtClean="0"/>
              <a:t>4. Governance Process Policies:</a:t>
            </a:r>
          </a:p>
          <a:p>
            <a:pPr marL="514350" indent="-514350" eaLnBrk="1" hangingPunct="1">
              <a:buFont typeface="+mj-lt"/>
              <a:buAutoNum type="arabicPeriod"/>
            </a:pPr>
            <a:endParaRPr lang="en-US" sz="2800" dirty="0" smtClean="0"/>
          </a:p>
          <a:p>
            <a:pPr marL="514350" indent="-514350" eaLnBrk="1" hangingPunct="1">
              <a:buFont typeface="Wingdings" pitchFamily="2" charset="2"/>
              <a:buChar char="Ø"/>
            </a:pPr>
            <a:r>
              <a:rPr lang="en-US" sz="2800" dirty="0" smtClean="0"/>
              <a:t>The board clarifies its philosophy, its accountability, and specifics for its own job as the governing body of the credit union.</a:t>
            </a:r>
          </a:p>
          <a:p>
            <a:pPr eaLnBrk="1" hangingPunct="1">
              <a:buFont typeface="Wingdings" pitchFamily="2" charset="2"/>
              <a:buChar char="Ø"/>
            </a:pPr>
            <a:endParaRPr lang="en-US" sz="2800" dirty="0" smtClean="0"/>
          </a:p>
        </p:txBody>
      </p:sp>
      <p:sp>
        <p:nvSpPr>
          <p:cNvPr id="4" name="TextBox 3"/>
          <p:cNvSpPr txBox="1"/>
          <p:nvPr/>
        </p:nvSpPr>
        <p:spPr>
          <a:xfrm>
            <a:off x="914400" y="762000"/>
            <a:ext cx="312906" cy="646331"/>
          </a:xfrm>
          <a:prstGeom prst="rect">
            <a:avLst/>
          </a:prstGeom>
          <a:noFill/>
        </p:spPr>
        <p:txBody>
          <a:bodyPr wrap="none" rtlCol="0">
            <a:spAutoFit/>
          </a:bodyPr>
          <a:lstStyle/>
          <a:p>
            <a:r>
              <a:rPr lang="en-US" sz="3600" dirty="0" smtClean="0">
                <a:latin typeface="+mj-lt"/>
                <a:cs typeface="Tahoma" pitchFamily="34" charset="0"/>
              </a:rPr>
              <a:t> </a:t>
            </a:r>
            <a:endParaRPr lang="en-US" sz="3600"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6789738" cy="950913"/>
          </a:xfrm>
        </p:spPr>
        <p:txBody>
          <a:bodyPr/>
          <a:lstStyle/>
          <a:p>
            <a:pPr algn="ctr" eaLnBrk="1" hangingPunct="1">
              <a:defRPr/>
            </a:pPr>
            <a:r>
              <a:rPr lang="en-US" dirty="0" smtClean="0"/>
              <a:t>What is a Board’s Duty?</a:t>
            </a:r>
            <a:endParaRPr lang="en-US" dirty="0"/>
          </a:p>
        </p:txBody>
      </p:sp>
      <p:sp>
        <p:nvSpPr>
          <p:cNvPr id="17411" name="Content Placeholder 2"/>
          <p:cNvSpPr>
            <a:spLocks noGrp="1"/>
          </p:cNvSpPr>
          <p:nvPr>
            <p:ph idx="1"/>
          </p:nvPr>
        </p:nvSpPr>
        <p:spPr>
          <a:xfrm>
            <a:off x="1341120" y="1986280"/>
            <a:ext cx="8416925" cy="5440680"/>
          </a:xfrm>
        </p:spPr>
        <p:txBody>
          <a:bodyPr/>
          <a:lstStyle/>
          <a:p>
            <a:pPr marL="665066" indent="-573089" eaLnBrk="1" hangingPunct="1">
              <a:buFont typeface="Wingdings" pitchFamily="2" charset="2"/>
              <a:buChar char="Ø"/>
            </a:pPr>
            <a:r>
              <a:rPr lang="en-US" dirty="0" smtClean="0"/>
              <a:t>Hire, evaluate and retain a good CEO</a:t>
            </a:r>
          </a:p>
          <a:p>
            <a:pPr marL="665066" indent="-573089" eaLnBrk="1" hangingPunct="1">
              <a:buFont typeface="Wingdings" pitchFamily="2" charset="2"/>
              <a:buChar char="Ø"/>
            </a:pPr>
            <a:r>
              <a:rPr lang="en-US" dirty="0" smtClean="0"/>
              <a:t>Provide strategic direction to the CEO</a:t>
            </a:r>
          </a:p>
          <a:p>
            <a:pPr marL="665066" indent="-573089" eaLnBrk="1" hangingPunct="1">
              <a:buFont typeface="Wingdings" pitchFamily="2" charset="2"/>
              <a:buChar char="Ø"/>
            </a:pPr>
            <a:r>
              <a:rPr lang="en-US" dirty="0" smtClean="0"/>
              <a:t>Establish, maintain and operate within governance policies</a:t>
            </a:r>
          </a:p>
          <a:p>
            <a:pPr marL="665066" indent="-573089" eaLnBrk="1" hangingPunct="1">
              <a:buFont typeface="Wingdings" pitchFamily="2" charset="2"/>
              <a:buChar char="Ø"/>
            </a:pPr>
            <a:r>
              <a:rPr lang="en-US" dirty="0" smtClean="0"/>
              <a:t>Provide fiduciary stewardship for and on behalf of the member-owners</a:t>
            </a:r>
            <a:br>
              <a:rPr lang="en-US" dirty="0" smtClean="0"/>
            </a:br>
            <a:endParaRPr lang="en-US" sz="1100" dirty="0" smtClean="0"/>
          </a:p>
          <a:p>
            <a:pPr marL="573088" indent="0" eaLnBrk="1" hangingPunct="1">
              <a:buNone/>
            </a:pPr>
            <a:r>
              <a:rPr lang="en-US" sz="2800" i="1" dirty="0" smtClean="0"/>
              <a:t>“Governance Policies help with, but do not replace these board of director duties.”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838200"/>
            <a:ext cx="6789738" cy="950913"/>
          </a:xfrm>
        </p:spPr>
        <p:txBody>
          <a:bodyPr/>
          <a:lstStyle/>
          <a:p>
            <a:pPr algn="ctr" eaLnBrk="1" fontAlgn="auto" hangingPunct="1">
              <a:spcAft>
                <a:spcPts val="0"/>
              </a:spcAft>
              <a:defRPr/>
            </a:pPr>
            <a:r>
              <a:rPr lang="en-US" dirty="0">
                <a:solidFill>
                  <a:schemeClr val="tx2">
                    <a:satMod val="130000"/>
                  </a:schemeClr>
                </a:solidFill>
              </a:rPr>
              <a:t>Moving Toward Solutions</a:t>
            </a:r>
          </a:p>
        </p:txBody>
      </p:sp>
      <p:sp>
        <p:nvSpPr>
          <p:cNvPr id="31747" name="Rectangle 3"/>
          <p:cNvSpPr>
            <a:spLocks noGrp="1" noChangeArrowheads="1"/>
          </p:cNvSpPr>
          <p:nvPr>
            <p:ph idx="1"/>
          </p:nvPr>
        </p:nvSpPr>
        <p:spPr>
          <a:xfrm>
            <a:off x="1524000" y="1905000"/>
            <a:ext cx="8048466" cy="5356119"/>
          </a:xfrm>
        </p:spPr>
        <p:txBody>
          <a:bodyPr>
            <a:normAutofit/>
          </a:bodyPr>
          <a:lstStyle/>
          <a:p>
            <a:pPr marL="407530" indent="-315836" eaLnBrk="1" fontAlgn="auto" hangingPunct="1">
              <a:lnSpc>
                <a:spcPct val="80000"/>
              </a:lnSpc>
              <a:spcAft>
                <a:spcPts val="0"/>
              </a:spcAft>
              <a:buFont typeface="Wingdings" pitchFamily="2" charset="2"/>
              <a:buChar char="Ø"/>
              <a:defRPr/>
            </a:pPr>
            <a:r>
              <a:rPr lang="en-US" sz="2500" dirty="0"/>
              <a:t>Framing the Governance Challenge</a:t>
            </a:r>
          </a:p>
          <a:p>
            <a:pPr marL="407530" indent="-315836" eaLnBrk="1" fontAlgn="auto" hangingPunct="1">
              <a:lnSpc>
                <a:spcPct val="80000"/>
              </a:lnSpc>
              <a:spcAft>
                <a:spcPts val="0"/>
              </a:spcAft>
              <a:buFont typeface="Wingdings" pitchFamily="2" charset="2"/>
              <a:buChar char="Ø"/>
              <a:defRPr/>
            </a:pPr>
            <a:r>
              <a:rPr lang="en-US" sz="2500" dirty="0"/>
              <a:t>Inadequate Prescriptions</a:t>
            </a:r>
          </a:p>
          <a:p>
            <a:pPr marL="713177" lvl="1" indent="-264894" eaLnBrk="1" fontAlgn="auto" hangingPunct="1">
              <a:lnSpc>
                <a:spcPct val="80000"/>
              </a:lnSpc>
              <a:spcAft>
                <a:spcPts val="0"/>
              </a:spcAft>
              <a:buFont typeface="Verdana"/>
              <a:buChar char="◦"/>
              <a:defRPr/>
            </a:pPr>
            <a:r>
              <a:rPr lang="en-US" sz="2200" dirty="0"/>
              <a:t>More </a:t>
            </a:r>
            <a:r>
              <a:rPr lang="en-US" sz="2200" dirty="0" smtClean="0"/>
              <a:t>or less involvement</a:t>
            </a:r>
            <a:endParaRPr lang="en-US" sz="2200" dirty="0"/>
          </a:p>
          <a:p>
            <a:pPr marL="713177" lvl="1" indent="-264894" eaLnBrk="1" fontAlgn="auto" hangingPunct="1">
              <a:lnSpc>
                <a:spcPct val="80000"/>
              </a:lnSpc>
              <a:spcAft>
                <a:spcPts val="0"/>
              </a:spcAft>
              <a:buFont typeface="Verdana"/>
              <a:buChar char="◦"/>
              <a:defRPr/>
            </a:pPr>
            <a:r>
              <a:rPr lang="en-US" sz="2200" dirty="0"/>
              <a:t>Board as staff watchdog</a:t>
            </a:r>
          </a:p>
          <a:p>
            <a:pPr marL="713177" lvl="1" indent="-264894" eaLnBrk="1" fontAlgn="auto" hangingPunct="1">
              <a:lnSpc>
                <a:spcPct val="80000"/>
              </a:lnSpc>
              <a:spcAft>
                <a:spcPts val="0"/>
              </a:spcAft>
              <a:buFont typeface="Verdana"/>
              <a:buChar char="◦"/>
              <a:defRPr/>
            </a:pPr>
            <a:r>
              <a:rPr lang="en-US" sz="2200" dirty="0"/>
              <a:t>Board as cheerleader</a:t>
            </a:r>
          </a:p>
          <a:p>
            <a:pPr marL="713177" lvl="1" indent="-264894" eaLnBrk="1" fontAlgn="auto" hangingPunct="1">
              <a:lnSpc>
                <a:spcPct val="80000"/>
              </a:lnSpc>
              <a:spcAft>
                <a:spcPts val="0"/>
              </a:spcAft>
              <a:buFont typeface="Verdana"/>
              <a:buChar char="◦"/>
              <a:defRPr/>
            </a:pPr>
            <a:endParaRPr lang="en-US" sz="2200" dirty="0"/>
          </a:p>
          <a:p>
            <a:pPr marL="407530" indent="-315836" eaLnBrk="1" fontAlgn="auto" hangingPunct="1">
              <a:lnSpc>
                <a:spcPct val="80000"/>
              </a:lnSpc>
              <a:spcAft>
                <a:spcPts val="0"/>
              </a:spcAft>
              <a:buFont typeface="Wingdings" pitchFamily="2" charset="2"/>
              <a:buChar char="Ø"/>
              <a:defRPr/>
            </a:pPr>
            <a:r>
              <a:rPr lang="en-US" sz="2500" dirty="0"/>
              <a:t> Proper Prescriptions</a:t>
            </a:r>
          </a:p>
          <a:p>
            <a:pPr marL="713177" lvl="1" indent="-264894" eaLnBrk="1" fontAlgn="auto" hangingPunct="1">
              <a:lnSpc>
                <a:spcPct val="80000"/>
              </a:lnSpc>
              <a:spcAft>
                <a:spcPts val="0"/>
              </a:spcAft>
              <a:buFont typeface="Verdana"/>
              <a:buChar char="◦"/>
              <a:defRPr/>
            </a:pPr>
            <a:r>
              <a:rPr lang="en-US" sz="2200" dirty="0"/>
              <a:t>Board as manager (of the CEO)</a:t>
            </a:r>
          </a:p>
          <a:p>
            <a:pPr marL="713177" lvl="1" indent="-264894" eaLnBrk="1" fontAlgn="auto" hangingPunct="1">
              <a:lnSpc>
                <a:spcPct val="80000"/>
              </a:lnSpc>
              <a:spcAft>
                <a:spcPts val="0"/>
              </a:spcAft>
              <a:buFont typeface="Verdana"/>
              <a:buChar char="◦"/>
              <a:defRPr/>
            </a:pPr>
            <a:r>
              <a:rPr lang="en-US" sz="2200" dirty="0"/>
              <a:t>Board as planner (with the CEO)</a:t>
            </a:r>
          </a:p>
          <a:p>
            <a:pPr marL="713177" lvl="1" indent="-264894" eaLnBrk="1" fontAlgn="auto" hangingPunct="1">
              <a:lnSpc>
                <a:spcPct val="80000"/>
              </a:lnSpc>
              <a:spcAft>
                <a:spcPts val="0"/>
              </a:spcAft>
              <a:buFont typeface="Verdana"/>
              <a:buChar char="◦"/>
              <a:defRPr/>
            </a:pPr>
            <a:r>
              <a:rPr lang="en-US" sz="2200" dirty="0"/>
              <a:t>Board as adviser (for the CEO</a:t>
            </a:r>
            <a:r>
              <a:rPr lang="en-US" sz="2200" dirty="0" smtClean="0"/>
              <a:t>)</a:t>
            </a:r>
            <a:endParaRPr lang="en-US" sz="2200" dirty="0"/>
          </a:p>
          <a:p>
            <a:pPr marL="713177" lvl="1" indent="-264894" eaLnBrk="1" fontAlgn="auto" hangingPunct="1">
              <a:lnSpc>
                <a:spcPct val="80000"/>
              </a:lnSpc>
              <a:spcAft>
                <a:spcPts val="0"/>
              </a:spcAft>
              <a:buFont typeface="Verdana"/>
              <a:buChar char="◦"/>
              <a:defRPr/>
            </a:pPr>
            <a:r>
              <a:rPr lang="en-US" sz="2200" dirty="0"/>
              <a:t>Board as communicator (with the CEO)</a:t>
            </a:r>
          </a:p>
          <a:p>
            <a:pPr marL="713177" lvl="1" indent="-264894" eaLnBrk="1" fontAlgn="auto" hangingPunct="1">
              <a:lnSpc>
                <a:spcPct val="80000"/>
              </a:lnSpc>
              <a:spcAft>
                <a:spcPts val="0"/>
              </a:spcAft>
              <a:buFont typeface="Verdana"/>
              <a:buChar char="◦"/>
              <a:defRPr/>
            </a:pPr>
            <a:r>
              <a:rPr lang="en-US" sz="2200" dirty="0"/>
              <a:t>Board as Trustees (for the members)</a:t>
            </a:r>
          </a:p>
          <a:p>
            <a:pPr marL="713177" lvl="1" indent="-264894" eaLnBrk="1" fontAlgn="auto" hangingPunct="1">
              <a:lnSpc>
                <a:spcPct val="80000"/>
              </a:lnSpc>
              <a:spcAft>
                <a:spcPts val="0"/>
              </a:spcAft>
              <a:buFont typeface="Verdana"/>
              <a:buChar char="◦"/>
              <a:defRPr/>
            </a:pPr>
            <a:r>
              <a:rPr lang="en-US" sz="2200" dirty="0"/>
              <a:t>Board Holism (for the CEO)</a:t>
            </a:r>
          </a:p>
          <a:p>
            <a:pPr marL="713177" lvl="1" indent="-264894" eaLnBrk="1" fontAlgn="auto" hangingPunct="1">
              <a:lnSpc>
                <a:spcPct val="80000"/>
              </a:lnSpc>
              <a:spcAft>
                <a:spcPts val="0"/>
              </a:spcAft>
              <a:buFont typeface="Verdana"/>
              <a:buChar char="◦"/>
              <a:defRPr/>
            </a:pPr>
            <a:endParaRPr lang="en-US" sz="2200" dirty="0"/>
          </a:p>
          <a:p>
            <a:pPr marL="407530" indent="-315836" eaLnBrk="1" fontAlgn="auto" hangingPunct="1">
              <a:lnSpc>
                <a:spcPct val="80000"/>
              </a:lnSpc>
              <a:spcAft>
                <a:spcPts val="0"/>
              </a:spcAft>
              <a:buFont typeface="Wingdings 2"/>
              <a:buChar char=""/>
              <a:defRPr/>
            </a:pPr>
            <a:endParaRPr lang="en-US" sz="25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990600"/>
            <a:ext cx="6789738" cy="950913"/>
          </a:xfrm>
        </p:spPr>
        <p:txBody>
          <a:bodyPr/>
          <a:lstStyle/>
          <a:p>
            <a:pPr algn="ctr" eaLnBrk="1" fontAlgn="auto" hangingPunct="1">
              <a:spcAft>
                <a:spcPts val="0"/>
              </a:spcAft>
              <a:defRPr/>
            </a:pPr>
            <a:r>
              <a:rPr lang="en-US" dirty="0">
                <a:solidFill>
                  <a:schemeClr val="tx2">
                    <a:satMod val="130000"/>
                  </a:schemeClr>
                </a:solidFill>
              </a:rPr>
              <a:t>Policy as a Leadership Tool</a:t>
            </a:r>
          </a:p>
        </p:txBody>
      </p:sp>
      <p:sp>
        <p:nvSpPr>
          <p:cNvPr id="22531" name="Rectangle 3"/>
          <p:cNvSpPr>
            <a:spLocks noGrp="1" noChangeArrowheads="1"/>
          </p:cNvSpPr>
          <p:nvPr>
            <p:ph idx="1"/>
          </p:nvPr>
        </p:nvSpPr>
        <p:spPr>
          <a:xfrm>
            <a:off x="609600" y="2819400"/>
            <a:ext cx="9051925" cy="3625850"/>
          </a:xfrm>
        </p:spPr>
        <p:txBody>
          <a:bodyPr/>
          <a:lstStyle/>
          <a:p>
            <a:pPr marL="615540" indent="-615540" eaLnBrk="1" hangingPunct="1">
              <a:lnSpc>
                <a:spcPct val="150000"/>
              </a:lnSpc>
              <a:buFont typeface="Wingdings" pitchFamily="2" charset="2"/>
              <a:buChar char="Ø"/>
            </a:pPr>
            <a:r>
              <a:rPr lang="en-US" sz="2800" dirty="0" smtClean="0"/>
              <a:t>Reinventing the Meaning of Policy</a:t>
            </a:r>
          </a:p>
          <a:p>
            <a:pPr marL="615540" indent="-615540" eaLnBrk="1" hangingPunct="1">
              <a:lnSpc>
                <a:spcPct val="150000"/>
              </a:lnSpc>
              <a:buFont typeface="Wingdings" pitchFamily="2" charset="2"/>
              <a:buChar char="Ø"/>
            </a:pPr>
            <a:r>
              <a:rPr lang="en-US" sz="2800" dirty="0" smtClean="0"/>
              <a:t>Policies as Values and Perspectives</a:t>
            </a:r>
          </a:p>
          <a:p>
            <a:pPr marL="615540" indent="-615540" eaLnBrk="1" hangingPunct="1">
              <a:lnSpc>
                <a:spcPct val="150000"/>
              </a:lnSpc>
              <a:buFont typeface="Wingdings" pitchFamily="2" charset="2"/>
              <a:buChar char="Ø"/>
            </a:pPr>
            <a:r>
              <a:rPr lang="en-US" sz="2800" dirty="0" smtClean="0"/>
              <a:t>Policy Development by Levels</a:t>
            </a:r>
          </a:p>
          <a:p>
            <a:pPr marL="615540" indent="-615540" eaLnBrk="1" hangingPunct="1">
              <a:lnSpc>
                <a:spcPct val="150000"/>
              </a:lnSpc>
              <a:buFont typeface="Wingdings" pitchFamily="2" charset="2"/>
              <a:buChar char="Ø"/>
            </a:pPr>
            <a:r>
              <a:rPr lang="en-US" sz="2800" dirty="0" smtClean="0"/>
              <a:t>Adding Details Judiciously</a:t>
            </a:r>
          </a:p>
          <a:p>
            <a:pPr marL="615540" indent="-615540"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1406525"/>
            <a:ext cx="9525000" cy="950913"/>
          </a:xfrm>
        </p:spPr>
        <p:txBody>
          <a:bodyPr/>
          <a:lstStyle/>
          <a:p>
            <a:pPr algn="ctr" eaLnBrk="1" fontAlgn="auto" hangingPunct="1">
              <a:spcAft>
                <a:spcPts val="0"/>
              </a:spcAft>
              <a:defRPr/>
            </a:pPr>
            <a:r>
              <a:rPr lang="en-US" dirty="0">
                <a:solidFill>
                  <a:schemeClr val="tx2">
                    <a:satMod val="130000"/>
                  </a:schemeClr>
                </a:solidFill>
              </a:rPr>
              <a:t>Designing </a:t>
            </a:r>
            <a:r>
              <a:rPr lang="en-US" dirty="0" smtClean="0">
                <a:solidFill>
                  <a:schemeClr val="tx2">
                    <a:satMod val="130000"/>
                  </a:schemeClr>
                </a:solidFill>
              </a:rPr>
              <a:t>Policies that make a difference</a:t>
            </a:r>
            <a:endParaRPr lang="en-US" dirty="0">
              <a:solidFill>
                <a:schemeClr val="tx2">
                  <a:satMod val="130000"/>
                </a:schemeClr>
              </a:solidFill>
            </a:endParaRPr>
          </a:p>
        </p:txBody>
      </p:sp>
      <p:sp>
        <p:nvSpPr>
          <p:cNvPr id="24579" name="Rectangle 3"/>
          <p:cNvSpPr>
            <a:spLocks noGrp="1" noChangeArrowheads="1"/>
          </p:cNvSpPr>
          <p:nvPr>
            <p:ph idx="1"/>
          </p:nvPr>
        </p:nvSpPr>
        <p:spPr/>
        <p:txBody>
          <a:bodyPr/>
          <a:lstStyle/>
          <a:p>
            <a:pPr eaLnBrk="1" hangingPunct="1">
              <a:buFont typeface="Wingdings" pitchFamily="2" charset="2"/>
              <a:buChar char="Ø"/>
            </a:pPr>
            <a:r>
              <a:rPr lang="en-US" sz="2800" dirty="0" smtClean="0"/>
              <a:t>Get Rid of Unnecessary and Outdated Detail While Being Comprehensive</a:t>
            </a:r>
          </a:p>
          <a:p>
            <a:pPr eaLnBrk="1" hangingPunct="1">
              <a:buFont typeface="Wingdings" pitchFamily="2" charset="2"/>
              <a:buChar char="Ø"/>
            </a:pPr>
            <a:r>
              <a:rPr lang="en-US" sz="2800" dirty="0" smtClean="0"/>
              <a:t>Make Policies Visible, Explicit, Literal, Active, Properly Classified, Centrally Available and Brief</a:t>
            </a:r>
          </a:p>
          <a:p>
            <a:pPr eaLnBrk="1" hangingPunct="1">
              <a:buFont typeface="Wingdings" pitchFamily="2" charset="2"/>
              <a:buChar char="Ø"/>
            </a:pPr>
            <a:r>
              <a:rPr lang="en-US" sz="2800" dirty="0" smtClean="0"/>
              <a:t>Move Broad to Specific and Large to Small (Prioritize)</a:t>
            </a:r>
          </a:p>
          <a:p>
            <a:pPr eaLnBrk="1" hangingPunct="1">
              <a:buFont typeface="Wingdings" pitchFamily="2" charset="2"/>
              <a:buChar char="Ø"/>
            </a:pPr>
            <a:r>
              <a:rPr lang="en-US" sz="2800" dirty="0" smtClean="0"/>
              <a:t>Set Board Policy, not Staff Policy</a:t>
            </a:r>
          </a:p>
          <a:p>
            <a:pPr eaLnBrk="1" hangingPunct="1">
              <a:buFont typeface="Wingdings" pitchFamily="2" charset="2"/>
              <a:buChar char="Ø"/>
            </a:pPr>
            <a:r>
              <a:rPr lang="en-US" sz="2800" dirty="0" smtClean="0"/>
              <a:t>Hold CEO Accountable for Staff Policies</a:t>
            </a:r>
          </a:p>
          <a:p>
            <a:pPr eaLnBrk="1" hangingPunct="1"/>
            <a:endParaRPr lang="en-US"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914400"/>
            <a:ext cx="8870950" cy="950913"/>
          </a:xfrm>
        </p:spPr>
        <p:txBody>
          <a:bodyPr/>
          <a:lstStyle/>
          <a:p>
            <a:pPr eaLnBrk="1" fontAlgn="auto" hangingPunct="1">
              <a:spcAft>
                <a:spcPts val="0"/>
              </a:spcAft>
              <a:defRPr/>
            </a:pPr>
            <a:r>
              <a:rPr lang="en-US" dirty="0">
                <a:solidFill>
                  <a:schemeClr val="tx2">
                    <a:satMod val="130000"/>
                  </a:schemeClr>
                </a:solidFill>
              </a:rPr>
              <a:t>Focusing on </a:t>
            </a:r>
            <a:r>
              <a:rPr lang="en-US" dirty="0" smtClean="0">
                <a:solidFill>
                  <a:schemeClr val="tx2">
                    <a:satMod val="130000"/>
                  </a:schemeClr>
                </a:solidFill>
              </a:rPr>
              <a:t>Results- Ends and Means</a:t>
            </a:r>
            <a:endParaRPr lang="en-US" dirty="0">
              <a:solidFill>
                <a:schemeClr val="tx2">
                  <a:satMod val="130000"/>
                </a:schemeClr>
              </a:solidFill>
            </a:endParaRPr>
          </a:p>
        </p:txBody>
      </p:sp>
      <p:sp>
        <p:nvSpPr>
          <p:cNvPr id="26627" name="Rectangle 3"/>
          <p:cNvSpPr>
            <a:spLocks noGrp="1" noChangeArrowheads="1"/>
          </p:cNvSpPr>
          <p:nvPr>
            <p:ph idx="1"/>
          </p:nvPr>
        </p:nvSpPr>
        <p:spPr>
          <a:xfrm>
            <a:off x="533400" y="2286000"/>
            <a:ext cx="9051925" cy="3625850"/>
          </a:xfrm>
        </p:spPr>
        <p:txBody>
          <a:bodyPr/>
          <a:lstStyle/>
          <a:p>
            <a:pPr eaLnBrk="1" hangingPunct="1">
              <a:lnSpc>
                <a:spcPct val="90000"/>
              </a:lnSpc>
              <a:buFont typeface="Wingdings" pitchFamily="2" charset="2"/>
              <a:buChar char="Ø"/>
            </a:pPr>
            <a:r>
              <a:rPr lang="en-US" dirty="0" smtClean="0"/>
              <a:t>Define Mission &amp; Purpose</a:t>
            </a:r>
          </a:p>
          <a:p>
            <a:pPr eaLnBrk="1" hangingPunct="1">
              <a:lnSpc>
                <a:spcPct val="90000"/>
              </a:lnSpc>
              <a:buFont typeface="Wingdings" pitchFamily="2" charset="2"/>
              <a:buChar char="Ø"/>
            </a:pPr>
            <a:r>
              <a:rPr lang="en-US" dirty="0" smtClean="0"/>
              <a:t>Resist the Captivating Allure of Organizational Events/Issues</a:t>
            </a:r>
          </a:p>
          <a:p>
            <a:pPr eaLnBrk="1" hangingPunct="1">
              <a:lnSpc>
                <a:spcPct val="90000"/>
              </a:lnSpc>
              <a:buFont typeface="Wingdings" pitchFamily="2" charset="2"/>
              <a:buChar char="Ø"/>
            </a:pPr>
            <a:r>
              <a:rPr lang="en-US" dirty="0" smtClean="0"/>
              <a:t>Stay Outward Focused</a:t>
            </a:r>
          </a:p>
          <a:p>
            <a:pPr eaLnBrk="1" hangingPunct="1">
              <a:lnSpc>
                <a:spcPct val="90000"/>
              </a:lnSpc>
              <a:buFont typeface="Wingdings" pitchFamily="2" charset="2"/>
              <a:buChar char="Ø"/>
            </a:pPr>
            <a:r>
              <a:rPr lang="en-US" dirty="0" smtClean="0"/>
              <a:t>Transaction With the Environment</a:t>
            </a:r>
          </a:p>
          <a:p>
            <a:pPr eaLnBrk="1" hangingPunct="1">
              <a:lnSpc>
                <a:spcPct val="90000"/>
              </a:lnSpc>
              <a:buFont typeface="Wingdings" pitchFamily="2" charset="2"/>
              <a:buChar char="Ø"/>
            </a:pPr>
            <a:r>
              <a:rPr lang="en-US" dirty="0" smtClean="0"/>
              <a:t>If not “Ends”, it is “Means”</a:t>
            </a:r>
          </a:p>
          <a:p>
            <a:pPr eaLnBrk="1" hangingPunct="1">
              <a:lnSpc>
                <a:spcPct val="90000"/>
              </a:lnSpc>
              <a:buFont typeface="Wingdings" pitchFamily="2" charset="2"/>
              <a:buChar char="Ø"/>
            </a:pPr>
            <a:r>
              <a:rPr lang="en-US" dirty="0" smtClean="0"/>
              <a:t>The Mask of Commendable Activities, Conditions, Structure, Technology, Etc.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srcRect l="28906" t="27083" r="27344" b="10417"/>
          <a:stretch>
            <a:fillRect/>
          </a:stretch>
        </p:blipFill>
        <p:spPr bwMode="auto">
          <a:xfrm>
            <a:off x="1341120" y="259080"/>
            <a:ext cx="6806883" cy="7513320"/>
          </a:xfrm>
          <a:prstGeom prst="rect">
            <a:avLst/>
          </a:prstGeom>
          <a:noFill/>
          <a:ln w="9525">
            <a:noFill/>
            <a:miter lim="800000"/>
            <a:headEnd/>
            <a:tailEnd/>
          </a:ln>
        </p:spPr>
      </p:pic>
      <p:sp>
        <p:nvSpPr>
          <p:cNvPr id="23555" name="Text Box 5"/>
          <p:cNvSpPr txBox="1">
            <a:spLocks noChangeArrowheads="1"/>
          </p:cNvSpPr>
          <p:nvPr/>
        </p:nvSpPr>
        <p:spPr bwMode="auto">
          <a:xfrm>
            <a:off x="8549641" y="3108961"/>
            <a:ext cx="821307" cy="1210873"/>
          </a:xfrm>
          <a:prstGeom prst="rect">
            <a:avLst/>
          </a:prstGeom>
          <a:noFill/>
          <a:ln w="9525">
            <a:noFill/>
            <a:miter lim="800000"/>
            <a:headEnd/>
            <a:tailEnd/>
          </a:ln>
        </p:spPr>
        <p:txBody>
          <a:bodyPr wrap="none" lIns="101882" tIns="50941" rIns="101882" bIns="50941">
            <a:spAutoFit/>
          </a:bodyPr>
          <a:lstStyle/>
          <a:p>
            <a:r>
              <a:rPr lang="en-US"/>
              <a:t>The</a:t>
            </a:r>
          </a:p>
          <a:p>
            <a:r>
              <a:rPr lang="en-US"/>
              <a:t>Board</a:t>
            </a:r>
          </a:p>
          <a:p>
            <a:r>
              <a:rPr lang="en-US"/>
              <a:t>Policy</a:t>
            </a:r>
          </a:p>
          <a:p>
            <a:r>
              <a:rPr lang="en-US"/>
              <a:t>Circle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990600"/>
            <a:ext cx="6789738" cy="950913"/>
          </a:xfrm>
        </p:spPr>
        <p:txBody>
          <a:bodyPr/>
          <a:lstStyle/>
          <a:p>
            <a:pPr algn="ctr"/>
            <a:r>
              <a:rPr lang="en-US" sz="4400" dirty="0" smtClean="0">
                <a:cs typeface="Tahoma" pitchFamily="34" charset="0"/>
              </a:rPr>
              <a:t>Background </a:t>
            </a:r>
          </a:p>
        </p:txBody>
      </p:sp>
      <p:sp>
        <p:nvSpPr>
          <p:cNvPr id="18435" name="Content Placeholder 2"/>
          <p:cNvSpPr>
            <a:spLocks noGrp="1"/>
          </p:cNvSpPr>
          <p:nvPr>
            <p:ph idx="1"/>
          </p:nvPr>
        </p:nvSpPr>
        <p:spPr>
          <a:xfrm>
            <a:off x="0" y="2286000"/>
            <a:ext cx="10058400" cy="3625850"/>
          </a:xfrm>
        </p:spPr>
        <p:txBody>
          <a:bodyPr/>
          <a:lstStyle/>
          <a:p>
            <a:pPr marL="514350" indent="-514350">
              <a:buFontTx/>
              <a:buAutoNum type="arabicPeriod"/>
            </a:pPr>
            <a:endParaRPr lang="en-US" dirty="0" smtClean="0"/>
          </a:p>
          <a:p>
            <a:pPr marL="514350" indent="-514350">
              <a:buFontTx/>
              <a:buAutoNum type="arabicPeriod"/>
            </a:pPr>
            <a:endParaRPr lang="en-US" dirty="0" smtClean="0"/>
          </a:p>
        </p:txBody>
      </p:sp>
      <p:sp>
        <p:nvSpPr>
          <p:cNvPr id="5" name="Rectangle 4"/>
          <p:cNvSpPr/>
          <p:nvPr/>
        </p:nvSpPr>
        <p:spPr>
          <a:xfrm>
            <a:off x="609600" y="2743200"/>
            <a:ext cx="9220200" cy="3170099"/>
          </a:xfrm>
          <a:prstGeom prst="rect">
            <a:avLst/>
          </a:prstGeom>
        </p:spPr>
        <p:txBody>
          <a:bodyPr>
            <a:spAutoFit/>
          </a:bodyPr>
          <a:lstStyle/>
          <a:p>
            <a:pPr>
              <a:buFont typeface="Wingdings" pitchFamily="2" charset="2"/>
              <a:buChar char="Ø"/>
              <a:defRPr/>
            </a:pPr>
            <a:r>
              <a:rPr lang="en-US" sz="2400" dirty="0" smtClean="0">
                <a:latin typeface="+mj-lt"/>
                <a:cs typeface="Tahoma" pitchFamily="34" charset="0"/>
              </a:rPr>
              <a:t>Director of Consulting- Utah League of CU’s</a:t>
            </a:r>
          </a:p>
          <a:p>
            <a:pPr>
              <a:buFont typeface="Wingdings" pitchFamily="2" charset="2"/>
              <a:buChar char="Ø"/>
              <a:defRPr/>
            </a:pPr>
            <a:endParaRPr lang="en-US" sz="2400" dirty="0" smtClean="0">
              <a:latin typeface="+mj-lt"/>
              <a:cs typeface="Tahoma" pitchFamily="34" charset="0"/>
            </a:endParaRPr>
          </a:p>
          <a:p>
            <a:pPr>
              <a:buFont typeface="Wingdings" pitchFamily="2" charset="2"/>
              <a:buChar char="Ø"/>
              <a:defRPr/>
            </a:pPr>
            <a:r>
              <a:rPr lang="en-US" sz="2400" dirty="0" smtClean="0">
                <a:latin typeface="+mj-lt"/>
                <a:cs typeface="Tahoma" pitchFamily="34" charset="0"/>
              </a:rPr>
              <a:t>President/CEO- $265 </a:t>
            </a:r>
            <a:r>
              <a:rPr lang="en-US" sz="2400" dirty="0">
                <a:latin typeface="+mj-lt"/>
                <a:cs typeface="Tahoma" pitchFamily="34" charset="0"/>
              </a:rPr>
              <a:t>Million Credit </a:t>
            </a:r>
            <a:r>
              <a:rPr lang="en-US" sz="2400" dirty="0" smtClean="0">
                <a:latin typeface="+mj-lt"/>
                <a:cs typeface="Tahoma" pitchFamily="34" charset="0"/>
              </a:rPr>
              <a:t>Union</a:t>
            </a:r>
          </a:p>
          <a:p>
            <a:pPr>
              <a:buFont typeface="Wingdings" pitchFamily="2" charset="2"/>
              <a:buChar char="Ø"/>
              <a:defRPr/>
            </a:pPr>
            <a:endParaRPr lang="en-US" sz="2400" dirty="0" smtClean="0">
              <a:latin typeface="+mj-lt"/>
              <a:cs typeface="Tahoma" pitchFamily="34" charset="0"/>
            </a:endParaRPr>
          </a:p>
          <a:p>
            <a:pPr>
              <a:buFont typeface="Wingdings" pitchFamily="2" charset="2"/>
              <a:buChar char="Ø"/>
              <a:defRPr/>
            </a:pPr>
            <a:r>
              <a:rPr lang="en-US" sz="2400" dirty="0" smtClean="0">
                <a:latin typeface="+mj-lt"/>
                <a:cs typeface="Tahoma" pitchFamily="34" charset="0"/>
              </a:rPr>
              <a:t>SVP of Operations- $2.8 Billion Credit Union</a:t>
            </a:r>
          </a:p>
          <a:p>
            <a:pPr>
              <a:buFont typeface="Wingdings" pitchFamily="2" charset="2"/>
              <a:buChar char="Ø"/>
              <a:defRPr/>
            </a:pPr>
            <a:endParaRPr lang="en-US" sz="2400" dirty="0" smtClean="0">
              <a:latin typeface="+mj-lt"/>
              <a:cs typeface="Tahoma" pitchFamily="34" charset="0"/>
            </a:endParaRPr>
          </a:p>
          <a:p>
            <a:pPr>
              <a:buFont typeface="Wingdings" pitchFamily="2" charset="2"/>
              <a:buChar char="Ø"/>
              <a:defRPr/>
            </a:pPr>
            <a:r>
              <a:rPr lang="en-US" sz="2400" dirty="0" smtClean="0">
                <a:latin typeface="+mj-lt"/>
                <a:cs typeface="Tahoma" pitchFamily="34" charset="0"/>
              </a:rPr>
              <a:t>Board Member for CUES &amp; Community College</a:t>
            </a:r>
            <a:endParaRPr lang="en-US" sz="2400" dirty="0">
              <a:latin typeface="+mj-lt"/>
              <a:cs typeface="Tahoma" pitchFamily="34" charset="0"/>
            </a:endParaRPr>
          </a:p>
          <a:p>
            <a:pPr>
              <a:defRPr/>
            </a:pPr>
            <a:endParaRPr lang="en-US" sz="3200" dirty="0">
              <a:latin typeface="Tahoma" pitchFamily="34" charset="0"/>
              <a:cs typeface="Tahoma" pitchFamily="34" charset="0"/>
            </a:endParaRPr>
          </a:p>
        </p:txBody>
      </p:sp>
      <p:pic>
        <p:nvPicPr>
          <p:cNvPr id="18438" name="Picture 6"/>
          <p:cNvPicPr>
            <a:picLocks noChangeAspect="1" noChangeArrowheads="1"/>
          </p:cNvPicPr>
          <p:nvPr/>
        </p:nvPicPr>
        <p:blipFill>
          <a:blip r:embed="rId2" cstate="print"/>
          <a:srcRect/>
          <a:stretch>
            <a:fillRect/>
          </a:stretch>
        </p:blipFill>
        <p:spPr bwMode="auto">
          <a:xfrm>
            <a:off x="6858000" y="685800"/>
            <a:ext cx="2895600" cy="1910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19200" y="762000"/>
            <a:ext cx="6789738" cy="950913"/>
          </a:xfrm>
        </p:spPr>
        <p:txBody>
          <a:bodyPr/>
          <a:lstStyle/>
          <a:p>
            <a:pPr algn="ctr" eaLnBrk="1" hangingPunct="1"/>
            <a:r>
              <a:rPr lang="en-US" dirty="0" smtClean="0"/>
              <a:t>Decision Levels</a:t>
            </a:r>
          </a:p>
        </p:txBody>
      </p:sp>
      <p:pic>
        <p:nvPicPr>
          <p:cNvPr id="22531" name="Picture 4"/>
          <p:cNvPicPr>
            <a:picLocks noChangeAspect="1" noChangeArrowheads="1"/>
          </p:cNvPicPr>
          <p:nvPr/>
        </p:nvPicPr>
        <p:blipFill>
          <a:blip r:embed="rId3" cstate="print"/>
          <a:srcRect l="17188" t="42708" r="17969" b="11458"/>
          <a:stretch>
            <a:fillRect/>
          </a:stretch>
        </p:blipFill>
        <p:spPr bwMode="auto">
          <a:xfrm>
            <a:off x="1173480" y="1828800"/>
            <a:ext cx="8884920" cy="4852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762000"/>
            <a:ext cx="6789738" cy="950913"/>
          </a:xfrm>
        </p:spPr>
        <p:txBody>
          <a:bodyPr/>
          <a:lstStyle/>
          <a:p>
            <a:pPr eaLnBrk="1" fontAlgn="auto" hangingPunct="1">
              <a:spcAft>
                <a:spcPts val="0"/>
              </a:spcAft>
              <a:defRPr/>
            </a:pPr>
            <a:r>
              <a:rPr lang="en-US" dirty="0">
                <a:solidFill>
                  <a:schemeClr val="tx2">
                    <a:satMod val="130000"/>
                  </a:schemeClr>
                </a:solidFill>
              </a:rPr>
              <a:t>Compelling “Ends” Policies</a:t>
            </a:r>
          </a:p>
        </p:txBody>
      </p:sp>
      <p:sp>
        <p:nvSpPr>
          <p:cNvPr id="27651" name="Rectangle 3"/>
          <p:cNvSpPr>
            <a:spLocks noGrp="1" noChangeArrowheads="1"/>
          </p:cNvSpPr>
          <p:nvPr>
            <p:ph idx="1"/>
          </p:nvPr>
        </p:nvSpPr>
        <p:spPr>
          <a:xfrm>
            <a:off x="1524000" y="1676400"/>
            <a:ext cx="8044973" cy="5269759"/>
          </a:xfrm>
        </p:spPr>
        <p:txBody>
          <a:bodyPr/>
          <a:lstStyle/>
          <a:p>
            <a:pPr eaLnBrk="1" hangingPunct="1">
              <a:lnSpc>
                <a:spcPct val="90000"/>
              </a:lnSpc>
              <a:buFont typeface="Wingdings" pitchFamily="2" charset="2"/>
              <a:buChar char="Ø"/>
            </a:pPr>
            <a:r>
              <a:rPr lang="en-US" sz="2300" dirty="0" smtClean="0"/>
              <a:t>Strict Results Focus</a:t>
            </a:r>
          </a:p>
          <a:p>
            <a:pPr eaLnBrk="1" hangingPunct="1">
              <a:lnSpc>
                <a:spcPct val="90000"/>
              </a:lnSpc>
              <a:buFont typeface="Wingdings" pitchFamily="2" charset="2"/>
              <a:buChar char="Ø"/>
            </a:pPr>
            <a:r>
              <a:rPr lang="en-US" sz="2300" dirty="0" smtClean="0"/>
              <a:t>Succinctness</a:t>
            </a:r>
          </a:p>
          <a:p>
            <a:pPr eaLnBrk="1" hangingPunct="1">
              <a:lnSpc>
                <a:spcPct val="90000"/>
              </a:lnSpc>
              <a:buFont typeface="Wingdings" pitchFamily="2" charset="2"/>
              <a:buChar char="Ø"/>
            </a:pPr>
            <a:r>
              <a:rPr lang="en-US" sz="2300" dirty="0" smtClean="0"/>
              <a:t>Active Board Involvement in “Ends”</a:t>
            </a:r>
          </a:p>
          <a:p>
            <a:pPr eaLnBrk="1" hangingPunct="1">
              <a:lnSpc>
                <a:spcPct val="90000"/>
              </a:lnSpc>
              <a:buFont typeface="Wingdings" pitchFamily="2" charset="2"/>
              <a:buChar char="Ø"/>
            </a:pPr>
            <a:r>
              <a:rPr lang="en-US" sz="2300" dirty="0" smtClean="0"/>
              <a:t>Accountability to Owners/Members</a:t>
            </a:r>
          </a:p>
          <a:p>
            <a:pPr eaLnBrk="1" hangingPunct="1">
              <a:lnSpc>
                <a:spcPct val="90000"/>
              </a:lnSpc>
              <a:buFont typeface="Wingdings" pitchFamily="2" charset="2"/>
              <a:buChar char="Ø"/>
            </a:pPr>
            <a:r>
              <a:rPr lang="en-US" sz="2300" dirty="0" smtClean="0"/>
              <a:t>Properly Categorized</a:t>
            </a:r>
          </a:p>
          <a:p>
            <a:pPr eaLnBrk="1" hangingPunct="1">
              <a:lnSpc>
                <a:spcPct val="90000"/>
              </a:lnSpc>
              <a:buFont typeface="Wingdings" pitchFamily="2" charset="2"/>
              <a:buChar char="Ø"/>
            </a:pPr>
            <a:r>
              <a:rPr lang="en-US" sz="2300" dirty="0" smtClean="0"/>
              <a:t>Theme and Backbone of the Credit Union</a:t>
            </a:r>
          </a:p>
          <a:p>
            <a:pPr eaLnBrk="1" hangingPunct="1">
              <a:lnSpc>
                <a:spcPct val="90000"/>
              </a:lnSpc>
              <a:buFont typeface="Wingdings" pitchFamily="2" charset="2"/>
              <a:buChar char="Ø"/>
            </a:pPr>
            <a:r>
              <a:rPr lang="en-US" sz="2300" dirty="0" smtClean="0"/>
              <a:t>Stark and Direct </a:t>
            </a:r>
          </a:p>
          <a:p>
            <a:pPr eaLnBrk="1" hangingPunct="1">
              <a:lnSpc>
                <a:spcPct val="90000"/>
              </a:lnSpc>
              <a:buFont typeface="Wingdings" pitchFamily="2" charset="2"/>
              <a:buChar char="Ø"/>
            </a:pPr>
            <a:r>
              <a:rPr lang="en-US" sz="2300" dirty="0" smtClean="0"/>
              <a:t>Global Purpose, Followed by Policies About Results, How Members Benefit, Pricing, Etc.</a:t>
            </a:r>
          </a:p>
          <a:p>
            <a:pPr eaLnBrk="1" hangingPunct="1">
              <a:lnSpc>
                <a:spcPct val="90000"/>
              </a:lnSpc>
              <a:buFont typeface="Wingdings" pitchFamily="2" charset="2"/>
              <a:buChar char="Ø"/>
            </a:pPr>
            <a:r>
              <a:rPr lang="en-US" sz="2300" dirty="0" smtClean="0"/>
              <a:t>Integration With Long-Range Planning</a:t>
            </a:r>
          </a:p>
          <a:p>
            <a:pPr eaLnBrk="1" hangingPunct="1">
              <a:lnSpc>
                <a:spcPct val="90000"/>
              </a:lnSpc>
              <a:buFont typeface="Wingdings" pitchFamily="2" charset="2"/>
              <a:buChar char="Ø"/>
            </a:pPr>
            <a:r>
              <a:rPr lang="en-US" sz="2300" dirty="0" smtClean="0"/>
              <a:t>Evaluating Ends With Key Performance Measures</a:t>
            </a:r>
          </a:p>
          <a:p>
            <a:pPr eaLnBrk="1" hangingPunct="1">
              <a:lnSpc>
                <a:spcPct val="90000"/>
              </a:lnSpc>
              <a:buFont typeface="Wingdings" pitchFamily="2" charset="2"/>
              <a:buChar char="Ø"/>
            </a:pPr>
            <a:r>
              <a:rPr lang="en-US" sz="2300" dirty="0" smtClean="0"/>
              <a:t>Again, Broad-to-Specific and Large-to-Small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381000"/>
            <a:ext cx="8633460" cy="1295400"/>
          </a:xfrm>
        </p:spPr>
        <p:txBody>
          <a:bodyPr/>
          <a:lstStyle/>
          <a:p>
            <a:pPr algn="ctr" eaLnBrk="1" fontAlgn="auto" hangingPunct="1">
              <a:spcAft>
                <a:spcPts val="0"/>
              </a:spcAft>
              <a:defRPr/>
            </a:pPr>
            <a:r>
              <a:rPr lang="en-US" dirty="0" smtClean="0">
                <a:solidFill>
                  <a:schemeClr val="tx2">
                    <a:satMod val="130000"/>
                  </a:schemeClr>
                </a:solidFill>
              </a:rPr>
              <a:t>Ends Policies</a:t>
            </a:r>
            <a:endParaRPr lang="en-US" dirty="0">
              <a:solidFill>
                <a:schemeClr val="tx2">
                  <a:satMod val="130000"/>
                </a:schemeClr>
              </a:solidFill>
            </a:endParaRPr>
          </a:p>
        </p:txBody>
      </p:sp>
      <p:pic>
        <p:nvPicPr>
          <p:cNvPr id="28675" name="Picture 6"/>
          <p:cNvPicPr>
            <a:picLocks noChangeAspect="1" noChangeArrowheads="1"/>
          </p:cNvPicPr>
          <p:nvPr/>
        </p:nvPicPr>
        <p:blipFill>
          <a:blip r:embed="rId3" cstate="print"/>
          <a:srcRect l="14844" t="29167" r="14844" b="27083"/>
          <a:stretch>
            <a:fillRect/>
          </a:stretch>
        </p:blipFill>
        <p:spPr bwMode="auto">
          <a:xfrm>
            <a:off x="1089660" y="2072641"/>
            <a:ext cx="8633460" cy="41506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066800" y="457200"/>
            <a:ext cx="8464074" cy="1295400"/>
          </a:xfrm>
        </p:spPr>
        <p:txBody>
          <a:bodyPr/>
          <a:lstStyle/>
          <a:p>
            <a:pPr eaLnBrk="1" fontAlgn="auto" hangingPunct="1">
              <a:spcAft>
                <a:spcPts val="0"/>
              </a:spcAft>
              <a:defRPr/>
            </a:pPr>
            <a:r>
              <a:rPr lang="en-US" dirty="0">
                <a:solidFill>
                  <a:schemeClr val="tx2">
                    <a:satMod val="130000"/>
                  </a:schemeClr>
                </a:solidFill>
              </a:rPr>
              <a:t>Sample “Ends” </a:t>
            </a:r>
            <a:r>
              <a:rPr lang="en-US" dirty="0" smtClean="0">
                <a:solidFill>
                  <a:schemeClr val="tx2">
                    <a:satMod val="130000"/>
                  </a:schemeClr>
                </a:solidFill>
              </a:rPr>
              <a:t>Policy</a:t>
            </a:r>
            <a:endParaRPr lang="en-US" dirty="0">
              <a:solidFill>
                <a:schemeClr val="tx2">
                  <a:satMod val="130000"/>
                </a:schemeClr>
              </a:solidFill>
            </a:endParaRPr>
          </a:p>
        </p:txBody>
      </p:sp>
      <p:pic>
        <p:nvPicPr>
          <p:cNvPr id="29699" name="Picture 6"/>
          <p:cNvPicPr>
            <a:picLocks noChangeAspect="1" noChangeArrowheads="1"/>
          </p:cNvPicPr>
          <p:nvPr/>
        </p:nvPicPr>
        <p:blipFill>
          <a:blip r:embed="rId3" cstate="print"/>
          <a:srcRect l="17188" t="13542" r="16406" b="16667"/>
          <a:stretch>
            <a:fillRect/>
          </a:stretch>
        </p:blipFill>
        <p:spPr bwMode="auto">
          <a:xfrm>
            <a:off x="1447800" y="1828800"/>
            <a:ext cx="7124700" cy="5786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01650" y="1406525"/>
            <a:ext cx="9023350" cy="950913"/>
          </a:xfrm>
        </p:spPr>
        <p:txBody>
          <a:bodyPr/>
          <a:lstStyle/>
          <a:p>
            <a:pPr eaLnBrk="1" fontAlgn="auto" hangingPunct="1">
              <a:spcAft>
                <a:spcPts val="0"/>
              </a:spcAft>
              <a:defRPr/>
            </a:pPr>
            <a:r>
              <a:rPr lang="en-US" dirty="0" smtClean="0">
                <a:solidFill>
                  <a:schemeClr val="tx2">
                    <a:satMod val="130000"/>
                  </a:schemeClr>
                </a:solidFill>
              </a:rPr>
              <a:t>Executive Guidance/Limitations Policies</a:t>
            </a:r>
            <a:endParaRPr lang="en-US" dirty="0">
              <a:solidFill>
                <a:schemeClr val="tx2">
                  <a:satMod val="130000"/>
                </a:schemeClr>
              </a:solidFill>
            </a:endParaRPr>
          </a:p>
        </p:txBody>
      </p:sp>
      <p:sp>
        <p:nvSpPr>
          <p:cNvPr id="32771" name="Rectangle 3"/>
          <p:cNvSpPr>
            <a:spLocks noGrp="1" noChangeArrowheads="1"/>
          </p:cNvSpPr>
          <p:nvPr>
            <p:ph idx="1"/>
          </p:nvPr>
        </p:nvSpPr>
        <p:spPr>
          <a:xfrm>
            <a:off x="609600" y="2895600"/>
            <a:ext cx="8959373" cy="5356119"/>
          </a:xfrm>
        </p:spPr>
        <p:txBody>
          <a:bodyPr/>
          <a:lstStyle/>
          <a:p>
            <a:pPr eaLnBrk="1" hangingPunct="1">
              <a:lnSpc>
                <a:spcPct val="80000"/>
              </a:lnSpc>
              <a:buFont typeface="Wingdings" pitchFamily="2" charset="2"/>
              <a:buChar char="Ø"/>
            </a:pPr>
            <a:r>
              <a:rPr lang="en-US" sz="2800" dirty="0" smtClean="0"/>
              <a:t>Manage between Rubber-stamping and Meddling</a:t>
            </a:r>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The Board must avoid the Enticement of Operations</a:t>
            </a:r>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The Board’s Interest: Effectiveness, Approvability, Legitimate Control of Means, Focus on Prudence and Ethics</a:t>
            </a: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1447800"/>
            <a:ext cx="9067800" cy="950913"/>
          </a:xfrm>
        </p:spPr>
        <p:txBody>
          <a:bodyPr/>
          <a:lstStyle/>
          <a:p>
            <a:pPr eaLnBrk="1" fontAlgn="auto" hangingPunct="1">
              <a:spcAft>
                <a:spcPts val="0"/>
              </a:spcAft>
              <a:defRPr/>
            </a:pPr>
            <a:r>
              <a:rPr lang="en-US" dirty="0" smtClean="0">
                <a:solidFill>
                  <a:schemeClr val="tx2">
                    <a:satMod val="130000"/>
                  </a:schemeClr>
                </a:solidFill>
              </a:rPr>
              <a:t>Executive Guidance/Limitations Policies</a:t>
            </a:r>
            <a:endParaRPr lang="en-US" dirty="0">
              <a:solidFill>
                <a:schemeClr val="tx2">
                  <a:satMod val="130000"/>
                </a:schemeClr>
              </a:solidFill>
            </a:endParaRPr>
          </a:p>
        </p:txBody>
      </p:sp>
      <p:sp>
        <p:nvSpPr>
          <p:cNvPr id="32771" name="Rectangle 3"/>
          <p:cNvSpPr>
            <a:spLocks noGrp="1" noChangeArrowheads="1"/>
          </p:cNvSpPr>
          <p:nvPr>
            <p:ph idx="1"/>
          </p:nvPr>
        </p:nvSpPr>
        <p:spPr>
          <a:xfrm>
            <a:off x="914400" y="2819400"/>
            <a:ext cx="8654573" cy="5356119"/>
          </a:xfrm>
        </p:spPr>
        <p:txBody>
          <a:bodyPr/>
          <a:lstStyle/>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Start Broad-to-specific and Large-to-small</a:t>
            </a:r>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Transform Worries Into Policies </a:t>
            </a:r>
          </a:p>
          <a:p>
            <a:pPr eaLnBrk="1" hangingPunct="1">
              <a:lnSpc>
                <a:spcPct val="80000"/>
              </a:lnSpc>
              <a:buFont typeface="Wingdings" pitchFamily="2" charset="2"/>
              <a:buChar char="Ø"/>
            </a:pPr>
            <a:endParaRPr lang="en-US" sz="2800" dirty="0" smtClean="0"/>
          </a:p>
          <a:p>
            <a:pPr eaLnBrk="1" hangingPunct="1">
              <a:lnSpc>
                <a:spcPct val="80000"/>
              </a:lnSpc>
              <a:buFont typeface="Wingdings" pitchFamily="2" charset="2"/>
              <a:buChar char="Ø"/>
            </a:pPr>
            <a:r>
              <a:rPr lang="en-US" sz="2800" dirty="0" smtClean="0"/>
              <a:t>Limitations and Empowerment</a:t>
            </a:r>
          </a:p>
          <a:p>
            <a:pPr eaLnBrk="1" hangingPunct="1">
              <a:lnSpc>
                <a:spcPct val="80000"/>
              </a:lnSpc>
            </a:pPr>
            <a:endParaRPr lang="en-US" sz="2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457200"/>
            <a:ext cx="9296400" cy="1295400"/>
          </a:xfrm>
        </p:spPr>
        <p:txBody>
          <a:bodyPr/>
          <a:lstStyle/>
          <a:p>
            <a:pPr eaLnBrk="1" fontAlgn="auto" hangingPunct="1">
              <a:spcAft>
                <a:spcPts val="0"/>
              </a:spcAft>
              <a:defRPr/>
            </a:pPr>
            <a:r>
              <a:rPr lang="en-US" sz="3200" dirty="0">
                <a:solidFill>
                  <a:schemeClr val="tx2">
                    <a:satMod val="130000"/>
                  </a:schemeClr>
                </a:solidFill>
              </a:rPr>
              <a:t>Examples of Executive Limitations Policies</a:t>
            </a:r>
          </a:p>
        </p:txBody>
      </p:sp>
      <p:pic>
        <p:nvPicPr>
          <p:cNvPr id="33795" name="Picture 6"/>
          <p:cNvPicPr>
            <a:picLocks noChangeAspect="1" noChangeArrowheads="1"/>
          </p:cNvPicPr>
          <p:nvPr/>
        </p:nvPicPr>
        <p:blipFill>
          <a:blip r:embed="rId3" cstate="print"/>
          <a:srcRect l="14844" t="23958" r="14063" b="14583"/>
          <a:stretch>
            <a:fillRect/>
          </a:stretch>
        </p:blipFill>
        <p:spPr bwMode="auto">
          <a:xfrm>
            <a:off x="1371600" y="2057400"/>
            <a:ext cx="8214360" cy="54874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838200"/>
            <a:ext cx="8839200" cy="950913"/>
          </a:xfrm>
        </p:spPr>
        <p:txBody>
          <a:bodyPr/>
          <a:lstStyle/>
          <a:p>
            <a:pPr eaLnBrk="1" fontAlgn="auto" hangingPunct="1">
              <a:spcAft>
                <a:spcPts val="0"/>
              </a:spcAft>
              <a:defRPr/>
            </a:pPr>
            <a:r>
              <a:rPr lang="en-US" dirty="0">
                <a:solidFill>
                  <a:schemeClr val="tx2">
                    <a:satMod val="130000"/>
                  </a:schemeClr>
                </a:solidFill>
              </a:rPr>
              <a:t>Sample “Executive Limitations” Policy</a:t>
            </a:r>
          </a:p>
        </p:txBody>
      </p:sp>
      <p:pic>
        <p:nvPicPr>
          <p:cNvPr id="34819" name="Picture 5"/>
          <p:cNvPicPr>
            <a:picLocks noChangeAspect="1" noChangeArrowheads="1"/>
          </p:cNvPicPr>
          <p:nvPr/>
        </p:nvPicPr>
        <p:blipFill>
          <a:blip r:embed="rId3" cstate="print"/>
          <a:srcRect l="17188" t="16667" r="16406" b="18750"/>
          <a:stretch>
            <a:fillRect/>
          </a:stretch>
        </p:blipFill>
        <p:spPr bwMode="auto">
          <a:xfrm>
            <a:off x="1066800" y="1981200"/>
            <a:ext cx="7543800" cy="5669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3400" y="914400"/>
            <a:ext cx="8642350" cy="950913"/>
          </a:xfrm>
        </p:spPr>
        <p:txBody>
          <a:bodyPr/>
          <a:lstStyle/>
          <a:p>
            <a:pPr eaLnBrk="1" fontAlgn="auto" hangingPunct="1">
              <a:spcAft>
                <a:spcPts val="0"/>
              </a:spcAft>
              <a:defRPr/>
            </a:pPr>
            <a:r>
              <a:rPr lang="en-US" dirty="0">
                <a:solidFill>
                  <a:schemeClr val="tx2">
                    <a:satMod val="130000"/>
                  </a:schemeClr>
                </a:solidFill>
              </a:rPr>
              <a:t>Strong Boards </a:t>
            </a:r>
            <a:r>
              <a:rPr lang="en-US" dirty="0" smtClean="0">
                <a:solidFill>
                  <a:schemeClr val="tx2">
                    <a:satMod val="130000"/>
                  </a:schemeClr>
                </a:solidFill>
              </a:rPr>
              <a:t>and Strong </a:t>
            </a:r>
            <a:r>
              <a:rPr lang="en-US" dirty="0">
                <a:solidFill>
                  <a:schemeClr val="tx2">
                    <a:satMod val="130000"/>
                  </a:schemeClr>
                </a:solidFill>
              </a:rPr>
              <a:t>Executives</a:t>
            </a:r>
          </a:p>
        </p:txBody>
      </p:sp>
      <p:sp>
        <p:nvSpPr>
          <p:cNvPr id="37891" name="Rectangle 3"/>
          <p:cNvSpPr>
            <a:spLocks noGrp="1" noChangeArrowheads="1"/>
          </p:cNvSpPr>
          <p:nvPr>
            <p:ph idx="1"/>
          </p:nvPr>
        </p:nvSpPr>
        <p:spPr>
          <a:xfrm>
            <a:off x="533400" y="2362200"/>
            <a:ext cx="9051925" cy="3625850"/>
          </a:xfrm>
        </p:spPr>
        <p:txBody>
          <a:bodyPr/>
          <a:lstStyle/>
          <a:p>
            <a:pPr eaLnBrk="1" hangingPunct="1">
              <a:buFont typeface="Wingdings" pitchFamily="2" charset="2"/>
              <a:buChar char="Ø"/>
            </a:pPr>
            <a:r>
              <a:rPr lang="en-US" sz="2800" dirty="0" smtClean="0"/>
              <a:t>The Most Important Task of the Board</a:t>
            </a:r>
          </a:p>
          <a:p>
            <a:pPr eaLnBrk="1" hangingPunct="1">
              <a:buFont typeface="Wingdings" pitchFamily="2" charset="2"/>
              <a:buChar char="Ø"/>
            </a:pPr>
            <a:r>
              <a:rPr lang="en-US" sz="2800" dirty="0" smtClean="0"/>
              <a:t>Defining a CEO</a:t>
            </a:r>
          </a:p>
          <a:p>
            <a:pPr eaLnBrk="1" hangingPunct="1">
              <a:buFont typeface="Wingdings" pitchFamily="2" charset="2"/>
              <a:buChar char="Ø"/>
            </a:pPr>
            <a:r>
              <a:rPr lang="en-US" sz="2800" dirty="0" smtClean="0"/>
              <a:t>Trustees for the Membership</a:t>
            </a:r>
          </a:p>
          <a:p>
            <a:pPr eaLnBrk="1" hangingPunct="1">
              <a:buFont typeface="Wingdings" pitchFamily="2" charset="2"/>
              <a:buChar char="Ø"/>
            </a:pPr>
            <a:r>
              <a:rPr lang="en-US" sz="2800" dirty="0" smtClean="0"/>
              <a:t>Board Holism – Accountability</a:t>
            </a:r>
          </a:p>
          <a:p>
            <a:pPr eaLnBrk="1" hangingPunct="1">
              <a:buFont typeface="Wingdings" pitchFamily="2" charset="2"/>
              <a:buChar char="Ø"/>
            </a:pPr>
            <a:r>
              <a:rPr lang="en-US" sz="2800" dirty="0" smtClean="0"/>
              <a:t>The Board Has Only One Employee</a:t>
            </a:r>
          </a:p>
          <a:p>
            <a:pPr eaLnBrk="1" hangingPunct="1">
              <a:buFont typeface="Wingdings" pitchFamily="2" charset="2"/>
              <a:buChar char="Ø"/>
            </a:pPr>
            <a:r>
              <a:rPr lang="en-US" sz="2800" dirty="0" smtClean="0"/>
              <a:t>Board Members and CEO are Colleagues</a:t>
            </a:r>
          </a:p>
          <a:p>
            <a:pPr eaLnBrk="1" hangingPunct="1"/>
            <a:endParaRPr lang="en-US" sz="28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Monitoring Reports  </a:t>
            </a:r>
          </a:p>
        </p:txBody>
      </p:sp>
      <p:sp>
        <p:nvSpPr>
          <p:cNvPr id="4099" name="Rectangle 3"/>
          <p:cNvSpPr>
            <a:spLocks noGrp="1" noChangeArrowheads="1"/>
          </p:cNvSpPr>
          <p:nvPr>
            <p:ph idx="1"/>
          </p:nvPr>
        </p:nvSpPr>
        <p:spPr/>
        <p:txBody>
          <a:bodyPr/>
          <a:lstStyle/>
          <a:p>
            <a:pPr algn="ctr" eaLnBrk="1" hangingPunct="1"/>
            <a:endParaRPr lang="en-US" dirty="0" smtClean="0"/>
          </a:p>
          <a:p>
            <a:pPr eaLnBrk="1" hangingPunct="1">
              <a:buFont typeface="Wingdings" pitchFamily="2" charset="2"/>
              <a:buChar char="Ø"/>
            </a:pPr>
            <a:r>
              <a:rPr lang="en-US" sz="2800" dirty="0" smtClean="0"/>
              <a:t>The purpose of monitoring reports is to enable the board to know the degree to which a reasonable interpretation of its Ends and Executive Limitations Policies is being fulfilled.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990600"/>
            <a:ext cx="6789738" cy="950913"/>
          </a:xfrm>
        </p:spPr>
        <p:txBody>
          <a:bodyPr/>
          <a:lstStyle/>
          <a:p>
            <a:pPr algn="ctr"/>
            <a:r>
              <a:rPr lang="en-US" sz="4400" dirty="0" smtClean="0">
                <a:cs typeface="Tahoma" pitchFamily="34" charset="0"/>
              </a:rPr>
              <a:t>Agenda</a:t>
            </a:r>
            <a:r>
              <a:rPr lang="en-US" sz="5400" b="0" dirty="0" smtClean="0">
                <a:cs typeface="Tahoma" pitchFamily="34" charset="0"/>
              </a:rPr>
              <a:t> </a:t>
            </a:r>
          </a:p>
        </p:txBody>
      </p:sp>
      <p:sp>
        <p:nvSpPr>
          <p:cNvPr id="20483" name="Content Placeholder 2"/>
          <p:cNvSpPr>
            <a:spLocks noGrp="1"/>
          </p:cNvSpPr>
          <p:nvPr>
            <p:ph idx="1"/>
          </p:nvPr>
        </p:nvSpPr>
        <p:spPr>
          <a:xfrm>
            <a:off x="762000" y="2514600"/>
            <a:ext cx="10058400" cy="3625850"/>
          </a:xfrm>
        </p:spPr>
        <p:txBody>
          <a:bodyPr/>
          <a:lstStyle/>
          <a:p>
            <a:pPr marL="514350" indent="-514350">
              <a:buFontTx/>
              <a:buAutoNum type="arabicPeriod"/>
            </a:pPr>
            <a:r>
              <a:rPr lang="en-US" dirty="0" smtClean="0">
                <a:latin typeface="Arial" pitchFamily="34" charset="0"/>
                <a:cs typeface="Arial" pitchFamily="34" charset="0"/>
              </a:rPr>
              <a:t>Boards that Make A Difference by John Carver</a:t>
            </a:r>
          </a:p>
          <a:p>
            <a:pPr marL="514350" indent="-514350">
              <a:buFontTx/>
              <a:buAutoNum type="arabicPeriod"/>
            </a:pPr>
            <a:r>
              <a:rPr lang="en-US" dirty="0" smtClean="0">
                <a:latin typeface="Arial" pitchFamily="34" charset="0"/>
                <a:cs typeface="Arial" pitchFamily="34" charset="0"/>
              </a:rPr>
              <a:t>Who are Board Members?</a:t>
            </a:r>
          </a:p>
          <a:p>
            <a:pPr marL="514350" indent="-514350">
              <a:buFontTx/>
              <a:buAutoNum type="arabicPeriod"/>
            </a:pPr>
            <a:r>
              <a:rPr lang="en-US" dirty="0" smtClean="0">
                <a:latin typeface="Arial" pitchFamily="34" charset="0"/>
                <a:cs typeface="Arial" pitchFamily="34" charset="0"/>
              </a:rPr>
              <a:t>Limitations of Traditional Board Governance</a:t>
            </a:r>
          </a:p>
          <a:p>
            <a:pPr marL="514350" indent="-514350">
              <a:buFontTx/>
              <a:buAutoNum type="arabicPeriod"/>
            </a:pPr>
            <a:r>
              <a:rPr lang="en-US" dirty="0" smtClean="0">
                <a:latin typeface="Arial" pitchFamily="34" charset="0"/>
                <a:cs typeface="Arial" pitchFamily="34" charset="0"/>
              </a:rPr>
              <a:t>Basic Principles of Board Policy Governance®</a:t>
            </a:r>
          </a:p>
          <a:p>
            <a:pPr marL="514350" indent="-514350">
              <a:buFontTx/>
              <a:buAutoNum type="arabicPeriod"/>
            </a:pPr>
            <a:r>
              <a:rPr lang="en-US" dirty="0" smtClean="0">
                <a:latin typeface="Arial" pitchFamily="34" charset="0"/>
                <a:cs typeface="Arial" pitchFamily="34" charset="0"/>
              </a:rPr>
              <a:t>“Good to Great” Board Governance</a:t>
            </a:r>
          </a:p>
          <a:p>
            <a:pPr marL="514350" indent="-514350">
              <a:buFontTx/>
              <a:buAutoNum type="arabicPeriod"/>
            </a:pPr>
            <a:r>
              <a:rPr lang="en-US" dirty="0" smtClean="0">
                <a:latin typeface="Arial" pitchFamily="34" charset="0"/>
                <a:cs typeface="Arial" pitchFamily="34" charset="0"/>
              </a:rPr>
              <a:t>Benefits for the CEO and Management Team</a:t>
            </a:r>
          </a:p>
        </p:txBody>
      </p:sp>
      <p:pic>
        <p:nvPicPr>
          <p:cNvPr id="20484" name="Picture 7" descr="C:\Program Files\Microsoft Office\MEDIA\CAGCAT10\j0301252.wmf"/>
          <p:cNvPicPr>
            <a:picLocks noChangeAspect="1" noChangeArrowheads="1"/>
          </p:cNvPicPr>
          <p:nvPr/>
        </p:nvPicPr>
        <p:blipFill>
          <a:blip r:embed="rId2" cstate="print"/>
          <a:srcRect/>
          <a:stretch>
            <a:fillRect/>
          </a:stretch>
        </p:blipFill>
        <p:spPr bwMode="auto">
          <a:xfrm>
            <a:off x="7467600" y="685800"/>
            <a:ext cx="1830388"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Key Questions to Ask:  </a:t>
            </a:r>
          </a:p>
        </p:txBody>
      </p:sp>
      <p:sp>
        <p:nvSpPr>
          <p:cNvPr id="3075" name="Rectangle 3"/>
          <p:cNvSpPr>
            <a:spLocks noGrp="1" noChangeArrowheads="1"/>
          </p:cNvSpPr>
          <p:nvPr>
            <p:ph idx="1"/>
          </p:nvPr>
        </p:nvSpPr>
        <p:spPr/>
        <p:txBody>
          <a:bodyPr/>
          <a:lstStyle/>
          <a:p>
            <a:pPr algn="ctr" eaLnBrk="1" hangingPunct="1">
              <a:defRPr/>
            </a:pPr>
            <a:endParaRPr lang="en-US" dirty="0" smtClean="0"/>
          </a:p>
          <a:p>
            <a:pPr marL="515938" indent="-515938" eaLnBrk="1" hangingPunct="1">
              <a:buFont typeface="Wingdings" pitchFamily="2" charset="2"/>
              <a:buChar char="Ø"/>
              <a:defRPr/>
            </a:pPr>
            <a:r>
              <a:rPr lang="en-US" sz="2800" dirty="0" smtClean="0"/>
              <a:t>Has the CEO made a reasonable interpretation of our policies?</a:t>
            </a:r>
          </a:p>
          <a:p>
            <a:pPr marL="515938" indent="-515938" eaLnBrk="1" hangingPunct="1">
              <a:buFont typeface="Wingdings" pitchFamily="2" charset="2"/>
              <a:buChar char="Ø"/>
              <a:defRPr/>
            </a:pPr>
            <a:r>
              <a:rPr lang="en-US" sz="2800" dirty="0" smtClean="0"/>
              <a:t>Does the data demonstrate accomplishment of that interpretation?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1650" y="1406525"/>
            <a:ext cx="8185150" cy="950913"/>
          </a:xfrm>
        </p:spPr>
        <p:txBody>
          <a:bodyPr/>
          <a:lstStyle/>
          <a:p>
            <a:pPr algn="ctr" eaLnBrk="1" hangingPunct="1"/>
            <a:r>
              <a:rPr lang="en-US" dirty="0" smtClean="0"/>
              <a:t>Guidelines for Good Monitoring </a:t>
            </a:r>
          </a:p>
        </p:txBody>
      </p:sp>
      <p:sp>
        <p:nvSpPr>
          <p:cNvPr id="3075" name="Rectangle 3"/>
          <p:cNvSpPr>
            <a:spLocks noGrp="1" noChangeArrowheads="1"/>
          </p:cNvSpPr>
          <p:nvPr>
            <p:ph idx="1"/>
          </p:nvPr>
        </p:nvSpPr>
        <p:spPr/>
        <p:txBody>
          <a:bodyPr/>
          <a:lstStyle/>
          <a:p>
            <a:pPr algn="ctr" eaLnBrk="1" hangingPunct="1">
              <a:defRPr/>
            </a:pPr>
            <a:endParaRPr lang="en-US" dirty="0" smtClean="0"/>
          </a:p>
          <a:p>
            <a:pPr marL="515938" indent="-515938" eaLnBrk="1" hangingPunct="1">
              <a:buFont typeface="Wingdings" pitchFamily="2" charset="2"/>
              <a:buChar char="Ø"/>
              <a:defRPr/>
            </a:pPr>
            <a:r>
              <a:rPr lang="en-US" sz="2800" dirty="0" smtClean="0"/>
              <a:t>All limitations need to be monitored or they’re probably not limitations.</a:t>
            </a:r>
          </a:p>
          <a:p>
            <a:pPr marL="515938" indent="-515938" eaLnBrk="1" hangingPunct="1">
              <a:buFont typeface="Wingdings" pitchFamily="2" charset="2"/>
              <a:buChar char="Ø"/>
              <a:defRPr/>
            </a:pPr>
            <a:r>
              <a:rPr lang="en-US" sz="2800" dirty="0" smtClean="0"/>
              <a:t>The board needs to decide who will do the monitoring: The Board, CEO or external 3</a:t>
            </a:r>
            <a:r>
              <a:rPr lang="en-US" sz="2800" baseline="30000" dirty="0" smtClean="0"/>
              <a:t>rd</a:t>
            </a:r>
            <a:r>
              <a:rPr lang="en-US" sz="2800" dirty="0" smtClean="0"/>
              <a:t> Party.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01650" y="1406525"/>
            <a:ext cx="8413750" cy="950913"/>
          </a:xfrm>
        </p:spPr>
        <p:txBody>
          <a:bodyPr/>
          <a:lstStyle/>
          <a:p>
            <a:pPr algn="ctr" eaLnBrk="1" hangingPunct="1"/>
            <a:r>
              <a:rPr lang="en-US" dirty="0" smtClean="0"/>
              <a:t>Guidelines for Good Monitoring </a:t>
            </a:r>
          </a:p>
        </p:txBody>
      </p:sp>
      <p:sp>
        <p:nvSpPr>
          <p:cNvPr id="3075" name="Rectangle 3"/>
          <p:cNvSpPr>
            <a:spLocks noGrp="1" noChangeArrowheads="1"/>
          </p:cNvSpPr>
          <p:nvPr>
            <p:ph idx="1"/>
          </p:nvPr>
        </p:nvSpPr>
        <p:spPr/>
        <p:txBody>
          <a:bodyPr/>
          <a:lstStyle/>
          <a:p>
            <a:pPr algn="ctr" eaLnBrk="1" hangingPunct="1">
              <a:defRPr/>
            </a:pPr>
            <a:endParaRPr lang="en-US" dirty="0" smtClean="0"/>
          </a:p>
          <a:p>
            <a:pPr marL="515938" indent="-515938" eaLnBrk="1" hangingPunct="1">
              <a:buFont typeface="Wingdings" pitchFamily="2" charset="2"/>
              <a:buChar char="Ø"/>
              <a:defRPr/>
            </a:pPr>
            <a:r>
              <a:rPr lang="en-US" sz="2800" dirty="0" smtClean="0"/>
              <a:t>The board needs to decide frequency of monitoring reports.</a:t>
            </a:r>
          </a:p>
          <a:p>
            <a:pPr marL="515938" indent="-515938" eaLnBrk="1" hangingPunct="1">
              <a:buFont typeface="Wingdings" pitchFamily="2" charset="2"/>
              <a:buChar char="Ø"/>
              <a:defRPr/>
            </a:pPr>
            <a:r>
              <a:rPr lang="en-US" sz="2800" dirty="0" smtClean="0"/>
              <a:t>The board may bring more definition to monitoring, such as the types of information it needs to affirm that limitations aren’t exceeded.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Types of Monitoring Data  </a:t>
            </a:r>
          </a:p>
        </p:txBody>
      </p:sp>
      <p:sp>
        <p:nvSpPr>
          <p:cNvPr id="3075" name="Rectangle 3"/>
          <p:cNvSpPr>
            <a:spLocks noGrp="1" noChangeArrowheads="1"/>
          </p:cNvSpPr>
          <p:nvPr>
            <p:ph idx="1"/>
          </p:nvPr>
        </p:nvSpPr>
        <p:spPr>
          <a:xfrm>
            <a:off x="533400" y="2209800"/>
            <a:ext cx="9051925" cy="3625850"/>
          </a:xfrm>
        </p:spPr>
        <p:txBody>
          <a:bodyPr/>
          <a:lstStyle/>
          <a:p>
            <a:pPr algn="ctr" eaLnBrk="1" hangingPunct="1">
              <a:defRPr/>
            </a:pPr>
            <a:endParaRPr lang="en-US" dirty="0" smtClean="0"/>
          </a:p>
          <a:p>
            <a:pPr marL="515938" indent="-515938" eaLnBrk="1" hangingPunct="1">
              <a:buFont typeface="Wingdings" pitchFamily="2" charset="2"/>
              <a:buChar char="Ø"/>
              <a:defRPr/>
            </a:pPr>
            <a:r>
              <a:rPr lang="en-US" sz="2800" dirty="0" smtClean="0"/>
              <a:t>Internal Report- CEO discloses data to the Board. (The CEO Report)</a:t>
            </a:r>
          </a:p>
          <a:p>
            <a:pPr marL="515938" indent="-515938" eaLnBrk="1" hangingPunct="1">
              <a:buFont typeface="Wingdings" pitchFamily="2" charset="2"/>
              <a:buChar char="Ø"/>
              <a:defRPr/>
            </a:pPr>
            <a:r>
              <a:rPr lang="en-US" sz="2800" dirty="0" smtClean="0"/>
              <a:t>External Report- A 3</a:t>
            </a:r>
            <a:r>
              <a:rPr lang="en-US" sz="2800" baseline="30000" dirty="0" smtClean="0"/>
              <a:t>rd</a:t>
            </a:r>
            <a:r>
              <a:rPr lang="en-US" sz="2800" dirty="0" smtClean="0"/>
              <a:t> Party, selected by the Board/CEO collects the data.</a:t>
            </a:r>
          </a:p>
          <a:p>
            <a:pPr marL="515938" indent="-515938" eaLnBrk="1" hangingPunct="1">
              <a:buFont typeface="Wingdings" pitchFamily="2" charset="2"/>
              <a:buChar char="Ø"/>
              <a:defRPr/>
            </a:pPr>
            <a:r>
              <a:rPr lang="en-US" sz="2800" dirty="0" smtClean="0"/>
              <a:t>Direct Inspection- Board collects the data.  This method is rarely used.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1650" y="1406525"/>
            <a:ext cx="8489950" cy="950913"/>
          </a:xfrm>
        </p:spPr>
        <p:txBody>
          <a:bodyPr/>
          <a:lstStyle/>
          <a:p>
            <a:pPr algn="ctr" eaLnBrk="1" hangingPunct="1"/>
            <a:r>
              <a:rPr lang="en-US" dirty="0" smtClean="0"/>
              <a:t>When do we discuss the Report? </a:t>
            </a:r>
          </a:p>
        </p:txBody>
      </p:sp>
      <p:sp>
        <p:nvSpPr>
          <p:cNvPr id="3075" name="Rectangle 3"/>
          <p:cNvSpPr>
            <a:spLocks noGrp="1" noChangeArrowheads="1"/>
          </p:cNvSpPr>
          <p:nvPr>
            <p:ph idx="1"/>
          </p:nvPr>
        </p:nvSpPr>
        <p:spPr/>
        <p:txBody>
          <a:bodyPr/>
          <a:lstStyle/>
          <a:p>
            <a:pPr algn="ctr" eaLnBrk="1" hangingPunct="1">
              <a:defRPr/>
            </a:pPr>
            <a:endParaRPr lang="en-US" dirty="0" smtClean="0"/>
          </a:p>
          <a:p>
            <a:pPr marL="515938" indent="-515938" eaLnBrk="1" hangingPunct="1">
              <a:buFont typeface="Wingdings" pitchFamily="2" charset="2"/>
              <a:buChar char="Ø"/>
              <a:defRPr/>
            </a:pPr>
            <a:r>
              <a:rPr lang="en-US" sz="2800" dirty="0" smtClean="0"/>
              <a:t>The Report doesn’t contain adequate data to convince the board that a reasonable interpretation of the policy is made.</a:t>
            </a:r>
          </a:p>
          <a:p>
            <a:pPr marL="515938" indent="-515938" eaLnBrk="1" hangingPunct="1">
              <a:buFont typeface="Wingdings" pitchFamily="2" charset="2"/>
              <a:buChar char="Ø"/>
              <a:defRPr/>
            </a:pPr>
            <a:r>
              <a:rPr lang="en-US" sz="2800" dirty="0" smtClean="0"/>
              <a:t>The Report indicates the policy has been violated.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01650" y="1406525"/>
            <a:ext cx="8566150" cy="950913"/>
          </a:xfrm>
        </p:spPr>
        <p:txBody>
          <a:bodyPr/>
          <a:lstStyle/>
          <a:p>
            <a:pPr algn="ctr" eaLnBrk="1" hangingPunct="1"/>
            <a:r>
              <a:rPr lang="en-US" dirty="0" smtClean="0"/>
              <a:t>When do we discuss the Report? </a:t>
            </a:r>
          </a:p>
        </p:txBody>
      </p:sp>
      <p:sp>
        <p:nvSpPr>
          <p:cNvPr id="3075" name="Rectangle 3"/>
          <p:cNvSpPr>
            <a:spLocks noGrp="1" noChangeArrowheads="1"/>
          </p:cNvSpPr>
          <p:nvPr>
            <p:ph idx="1"/>
          </p:nvPr>
        </p:nvSpPr>
        <p:spPr/>
        <p:txBody>
          <a:bodyPr/>
          <a:lstStyle/>
          <a:p>
            <a:pPr algn="ctr" eaLnBrk="1" hangingPunct="1">
              <a:defRPr/>
            </a:pPr>
            <a:endParaRPr lang="en-US" dirty="0" smtClean="0"/>
          </a:p>
          <a:p>
            <a:pPr marL="515938" indent="-515938" eaLnBrk="1" hangingPunct="1">
              <a:buFont typeface="Wingdings" pitchFamily="2" charset="2"/>
              <a:buChar char="Ø"/>
              <a:defRPr/>
            </a:pPr>
            <a:r>
              <a:rPr lang="en-US" sz="2800" dirty="0" smtClean="0"/>
              <a:t>The board questions the integrity of the data presented.</a:t>
            </a:r>
          </a:p>
          <a:p>
            <a:pPr marL="515938" indent="-515938" eaLnBrk="1" hangingPunct="1">
              <a:buFont typeface="Wingdings" pitchFamily="2" charset="2"/>
              <a:buChar char="Ø"/>
              <a:defRPr/>
            </a:pPr>
            <a:r>
              <a:rPr lang="en-US" sz="2800" dirty="0" smtClean="0"/>
              <a:t>If, by the nature of the report, the board realizes it wrote an inappropriate policy.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1650" y="1406525"/>
            <a:ext cx="8261350" cy="950913"/>
          </a:xfrm>
        </p:spPr>
        <p:txBody>
          <a:bodyPr/>
          <a:lstStyle/>
          <a:p>
            <a:pPr algn="ctr" eaLnBrk="1" hangingPunct="1"/>
            <a:r>
              <a:rPr lang="en-US" dirty="0" smtClean="0"/>
              <a:t>What to record in the Minutes: </a:t>
            </a:r>
          </a:p>
        </p:txBody>
      </p:sp>
      <p:sp>
        <p:nvSpPr>
          <p:cNvPr id="3075" name="Rectangle 3"/>
          <p:cNvSpPr>
            <a:spLocks noGrp="1" noChangeArrowheads="1"/>
          </p:cNvSpPr>
          <p:nvPr>
            <p:ph idx="1"/>
          </p:nvPr>
        </p:nvSpPr>
        <p:spPr/>
        <p:txBody>
          <a:bodyPr/>
          <a:lstStyle/>
          <a:p>
            <a:pPr algn="ctr" eaLnBrk="1" hangingPunct="1">
              <a:defRPr/>
            </a:pPr>
            <a:endParaRPr lang="en-US" dirty="0" smtClean="0"/>
          </a:p>
          <a:p>
            <a:pPr marL="515938" indent="-515938" eaLnBrk="1" hangingPunct="1">
              <a:buFont typeface="Wingdings" pitchFamily="2" charset="2"/>
              <a:buChar char="Ø"/>
              <a:defRPr/>
            </a:pPr>
            <a:r>
              <a:rPr lang="en-US" sz="2800" dirty="0" smtClean="0"/>
              <a:t>Record in the minutes a motion that the board assessed the Monitoring Report and found it provided evidence of compliance with a reasonable interpretation of the policy.  </a:t>
            </a:r>
          </a:p>
          <a:p>
            <a:pPr marL="515938" indent="-515938" eaLnBrk="1" hangingPunct="1">
              <a:buFont typeface="Wingdings" pitchFamily="2" charset="2"/>
              <a:buChar char="Ø"/>
              <a:defRPr/>
            </a:pPr>
            <a:r>
              <a:rPr lang="en-US" sz="3200" dirty="0" smtClean="0"/>
              <a:t>OR….</a:t>
            </a:r>
          </a:p>
          <a:p>
            <a:pPr marL="515938" indent="-515938" eaLnBrk="1" hangingPunct="1">
              <a:buNone/>
              <a:defRPr/>
            </a:pPr>
            <a:endParaRPr lang="en-US" sz="32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1650" y="1406525"/>
            <a:ext cx="8642350" cy="950913"/>
          </a:xfrm>
        </p:spPr>
        <p:txBody>
          <a:bodyPr/>
          <a:lstStyle/>
          <a:p>
            <a:pPr algn="ctr" eaLnBrk="1" hangingPunct="1"/>
            <a:r>
              <a:rPr lang="en-US" dirty="0" smtClean="0"/>
              <a:t>What to record in the Minutes: </a:t>
            </a:r>
          </a:p>
        </p:txBody>
      </p:sp>
      <p:sp>
        <p:nvSpPr>
          <p:cNvPr id="3075" name="Rectangle 3"/>
          <p:cNvSpPr>
            <a:spLocks noGrp="1" noChangeArrowheads="1"/>
          </p:cNvSpPr>
          <p:nvPr>
            <p:ph idx="1"/>
          </p:nvPr>
        </p:nvSpPr>
        <p:spPr/>
        <p:txBody>
          <a:bodyPr/>
          <a:lstStyle/>
          <a:p>
            <a:pPr algn="ctr" eaLnBrk="1" hangingPunct="1">
              <a:defRPr/>
            </a:pPr>
            <a:endParaRPr lang="en-US" dirty="0" smtClean="0"/>
          </a:p>
          <a:p>
            <a:pPr marL="515938" indent="-515938" eaLnBrk="1" hangingPunct="1">
              <a:buFont typeface="Wingdings" pitchFamily="2" charset="2"/>
              <a:buChar char="Ø"/>
              <a:defRPr/>
            </a:pPr>
            <a:r>
              <a:rPr lang="en-US" sz="2800" dirty="0" smtClean="0"/>
              <a:t>Record in the minutes a motion that the board assessed the Monitoring Report and found it didn’t provide evidence of compliance with a reasonable interpretation of policy.  Specify the board expectations of compliance.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295400" y="1371600"/>
            <a:ext cx="6789738" cy="950913"/>
          </a:xfrm>
        </p:spPr>
        <p:txBody>
          <a:bodyPr/>
          <a:lstStyle/>
          <a:p>
            <a:pPr algn="ctr" eaLnBrk="1" hangingPunct="1"/>
            <a:r>
              <a:rPr lang="en-US" dirty="0" smtClean="0"/>
              <a:t>Sample Monitoring Schedule </a:t>
            </a:r>
          </a:p>
        </p:txBody>
      </p:sp>
      <p:sp>
        <p:nvSpPr>
          <p:cNvPr id="16387" name="TextBox 4"/>
          <p:cNvSpPr txBox="1">
            <a:spLocks noChangeArrowheads="1"/>
          </p:cNvSpPr>
          <p:nvPr/>
        </p:nvSpPr>
        <p:spPr bwMode="auto">
          <a:xfrm>
            <a:off x="4876800" y="3505200"/>
            <a:ext cx="4953000" cy="2677656"/>
          </a:xfrm>
          <a:prstGeom prst="rect">
            <a:avLst/>
          </a:prstGeom>
          <a:noFill/>
          <a:ln w="9525">
            <a:noFill/>
            <a:miter lim="800000"/>
            <a:headEnd/>
            <a:tailEnd/>
          </a:ln>
        </p:spPr>
        <p:txBody>
          <a:bodyPr wrap="square">
            <a:spAutoFit/>
          </a:bodyPr>
          <a:lstStyle/>
          <a:p>
            <a:pPr>
              <a:buFont typeface="Wingdings" pitchFamily="2" charset="2"/>
              <a:buChar char="Ø"/>
            </a:pPr>
            <a:r>
              <a:rPr lang="en-US" sz="2800" dirty="0"/>
              <a:t>Internal - Quarterly</a:t>
            </a:r>
          </a:p>
          <a:p>
            <a:pPr>
              <a:buFont typeface="Wingdings" pitchFamily="2" charset="2"/>
              <a:buChar char="Ø"/>
            </a:pPr>
            <a:r>
              <a:rPr lang="en-US" sz="2800" dirty="0"/>
              <a:t>Internal </a:t>
            </a:r>
            <a:r>
              <a:rPr lang="en-US" sz="2800" dirty="0" smtClean="0"/>
              <a:t>– Semi-Annually</a:t>
            </a:r>
            <a:endParaRPr lang="en-US" sz="2800" dirty="0"/>
          </a:p>
          <a:p>
            <a:pPr>
              <a:buFont typeface="Wingdings" pitchFamily="2" charset="2"/>
              <a:buChar char="Ø"/>
            </a:pPr>
            <a:r>
              <a:rPr lang="en-US" sz="2800" dirty="0"/>
              <a:t>Internal – Annually</a:t>
            </a:r>
          </a:p>
          <a:p>
            <a:pPr>
              <a:buFont typeface="Wingdings" pitchFamily="2" charset="2"/>
              <a:buChar char="Ø"/>
            </a:pPr>
            <a:r>
              <a:rPr lang="en-US" sz="2800" dirty="0"/>
              <a:t>Direct Inspection- </a:t>
            </a:r>
            <a:r>
              <a:rPr lang="en-US" sz="2800" dirty="0" smtClean="0"/>
              <a:t>Semi</a:t>
            </a:r>
            <a:endParaRPr lang="en-US" sz="2800" dirty="0"/>
          </a:p>
          <a:p>
            <a:pPr>
              <a:buFont typeface="Wingdings" pitchFamily="2" charset="2"/>
              <a:buChar char="Ø"/>
            </a:pPr>
            <a:r>
              <a:rPr lang="en-US" sz="2800" dirty="0"/>
              <a:t>External- Annually</a:t>
            </a:r>
          </a:p>
          <a:p>
            <a:endParaRPr lang="en-US" sz="2800" dirty="0">
              <a:solidFill>
                <a:schemeClr val="accent2"/>
              </a:solidFill>
            </a:endParaRPr>
          </a:p>
        </p:txBody>
      </p:sp>
      <p:sp>
        <p:nvSpPr>
          <p:cNvPr id="6" name="Rectangle 5"/>
          <p:cNvSpPr/>
          <p:nvPr/>
        </p:nvSpPr>
        <p:spPr>
          <a:xfrm>
            <a:off x="228600" y="3124200"/>
            <a:ext cx="5029200" cy="2678113"/>
          </a:xfrm>
          <a:prstGeom prst="rect">
            <a:avLst/>
          </a:prstGeom>
        </p:spPr>
        <p:txBody>
          <a:bodyPr>
            <a:spAutoFit/>
          </a:bodyPr>
          <a:lstStyle/>
          <a:p>
            <a:pPr algn="ctr">
              <a:defRPr/>
            </a:pPr>
            <a:endParaRPr lang="en-US" sz="2800" dirty="0"/>
          </a:p>
          <a:p>
            <a:pPr marL="515938" indent="-515938">
              <a:buFont typeface="Wingdings" pitchFamily="2" charset="2"/>
              <a:buChar char="Ø"/>
              <a:defRPr/>
            </a:pPr>
            <a:r>
              <a:rPr lang="en-US" sz="2800" dirty="0">
                <a:latin typeface="Arial" pitchFamily="34" charset="0"/>
                <a:cs typeface="Arial" pitchFamily="34" charset="0"/>
              </a:rPr>
              <a:t>Financial Condition</a:t>
            </a:r>
          </a:p>
          <a:p>
            <a:pPr marL="515938" indent="-515938">
              <a:buFont typeface="Wingdings" pitchFamily="2" charset="2"/>
              <a:buChar char="Ø"/>
              <a:defRPr/>
            </a:pPr>
            <a:r>
              <a:rPr lang="en-US" sz="2800" dirty="0">
                <a:latin typeface="Arial" pitchFamily="34" charset="0"/>
                <a:cs typeface="Arial" pitchFamily="34" charset="0"/>
              </a:rPr>
              <a:t>Asset Protection</a:t>
            </a:r>
          </a:p>
          <a:p>
            <a:pPr marL="515938" indent="-515938">
              <a:buFont typeface="Wingdings" pitchFamily="2" charset="2"/>
              <a:buChar char="Ø"/>
              <a:defRPr/>
            </a:pPr>
            <a:r>
              <a:rPr lang="en-US" sz="2800" dirty="0">
                <a:latin typeface="Arial" pitchFamily="34" charset="0"/>
                <a:cs typeface="Arial" pitchFamily="34" charset="0"/>
              </a:rPr>
              <a:t>Treatment of Staff</a:t>
            </a:r>
          </a:p>
          <a:p>
            <a:pPr marL="515938" indent="-515938">
              <a:buFont typeface="Wingdings" pitchFamily="2" charset="2"/>
              <a:buChar char="Ø"/>
              <a:defRPr/>
            </a:pPr>
            <a:r>
              <a:rPr lang="en-US" sz="2800" dirty="0">
                <a:latin typeface="Arial" pitchFamily="34" charset="0"/>
                <a:cs typeface="Arial" pitchFamily="34" charset="0"/>
              </a:rPr>
              <a:t>Support of Board</a:t>
            </a:r>
          </a:p>
          <a:p>
            <a:pPr marL="515938" indent="-515938">
              <a:buFont typeface="Wingdings" pitchFamily="2" charset="2"/>
              <a:buChar char="Ø"/>
              <a:defRPr/>
            </a:pPr>
            <a:r>
              <a:rPr lang="en-US" sz="2800" dirty="0">
                <a:latin typeface="Arial" pitchFamily="34" charset="0"/>
                <a:cs typeface="Arial" pitchFamily="34" charset="0"/>
              </a:rPr>
              <a:t>Financial Planning</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1650" y="1406525"/>
            <a:ext cx="8566150" cy="950913"/>
          </a:xfrm>
        </p:spPr>
        <p:txBody>
          <a:bodyPr/>
          <a:lstStyle/>
          <a:p>
            <a:pPr algn="ctr" eaLnBrk="1" hangingPunct="1"/>
            <a:r>
              <a:rPr lang="en-US" dirty="0" smtClean="0"/>
              <a:t>What if we’re Non-Compliant? </a:t>
            </a:r>
          </a:p>
        </p:txBody>
      </p:sp>
      <p:sp>
        <p:nvSpPr>
          <p:cNvPr id="3075" name="Rectangle 3"/>
          <p:cNvSpPr>
            <a:spLocks noGrp="1" noChangeArrowheads="1"/>
          </p:cNvSpPr>
          <p:nvPr>
            <p:ph idx="1"/>
          </p:nvPr>
        </p:nvSpPr>
        <p:spPr>
          <a:xfrm>
            <a:off x="457200" y="2057400"/>
            <a:ext cx="9051925" cy="3625850"/>
          </a:xfrm>
        </p:spPr>
        <p:txBody>
          <a:bodyPr/>
          <a:lstStyle/>
          <a:p>
            <a:pPr algn="ctr" eaLnBrk="1" hangingPunct="1">
              <a:defRPr/>
            </a:pPr>
            <a:endParaRPr lang="en-US" dirty="0" smtClean="0"/>
          </a:p>
          <a:p>
            <a:pPr marL="515938" indent="-515938" eaLnBrk="1" hangingPunct="1">
              <a:buFont typeface="Wingdings" pitchFamily="2" charset="2"/>
              <a:buChar char="Ø"/>
              <a:defRPr/>
            </a:pPr>
            <a:r>
              <a:rPr lang="en-US" sz="2800" dirty="0" smtClean="0"/>
              <a:t>Do Nothing.</a:t>
            </a:r>
          </a:p>
          <a:p>
            <a:pPr marL="515938" indent="-515938" eaLnBrk="1" hangingPunct="1">
              <a:buFont typeface="Wingdings" pitchFamily="2" charset="2"/>
              <a:buChar char="Ø"/>
              <a:defRPr/>
            </a:pPr>
            <a:r>
              <a:rPr lang="en-US" sz="2800" dirty="0" smtClean="0"/>
              <a:t>Increase Monitoring frequency.</a:t>
            </a:r>
          </a:p>
          <a:p>
            <a:pPr marL="515938" indent="-515938" eaLnBrk="1" hangingPunct="1">
              <a:buFont typeface="Wingdings" pitchFamily="2" charset="2"/>
              <a:buChar char="Ø"/>
              <a:defRPr/>
            </a:pPr>
            <a:r>
              <a:rPr lang="en-US" sz="2800" dirty="0" smtClean="0"/>
              <a:t>Agree with the CEO on a realistic timeframe to correct the problem.</a:t>
            </a:r>
          </a:p>
          <a:p>
            <a:pPr marL="515938" indent="-515938" eaLnBrk="1" hangingPunct="1">
              <a:buFont typeface="Wingdings" pitchFamily="2" charset="2"/>
              <a:buChar char="Ø"/>
              <a:defRPr/>
            </a:pPr>
            <a:r>
              <a:rPr lang="en-US" sz="2800" dirty="0" smtClean="0"/>
              <a:t>Change policy expectations.</a:t>
            </a:r>
          </a:p>
          <a:p>
            <a:pPr marL="515938" indent="-515938" eaLnBrk="1" hangingPunct="1">
              <a:buFont typeface="Wingdings" pitchFamily="2" charset="2"/>
              <a:buChar char="Ø"/>
              <a:defRPr/>
            </a:pPr>
            <a:r>
              <a:rPr lang="en-US" sz="2800" dirty="0" smtClean="0"/>
              <a:t>Take disciplinary action.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pPr algn="ctr"/>
            <a:r>
              <a:rPr lang="en-US" dirty="0" smtClean="0">
                <a:cs typeface="Tahoma" pitchFamily="34" charset="0"/>
              </a:rPr>
              <a:t>Who are Board Members? </a:t>
            </a:r>
            <a:endParaRPr lang="en-US" dirty="0"/>
          </a:p>
        </p:txBody>
      </p:sp>
      <p:sp>
        <p:nvSpPr>
          <p:cNvPr id="6" name="Rectangle 5"/>
          <p:cNvSpPr/>
          <p:nvPr/>
        </p:nvSpPr>
        <p:spPr>
          <a:xfrm>
            <a:off x="457200" y="3352800"/>
            <a:ext cx="9067800" cy="2893100"/>
          </a:xfrm>
          <a:prstGeom prst="rect">
            <a:avLst/>
          </a:prstGeom>
        </p:spPr>
        <p:txBody>
          <a:bodyPr wrap="square">
            <a:spAutoFit/>
          </a:bodyPr>
          <a:lstStyle/>
          <a:p>
            <a:pPr lvl="0"/>
            <a:endParaRPr lang="en-US" dirty="0" smtClean="0">
              <a:latin typeface="+mj-lt"/>
            </a:endParaRPr>
          </a:p>
          <a:p>
            <a:pPr marL="288925" indent="-288925" eaLnBrk="0" hangingPunct="0">
              <a:buFont typeface="Wingdings" pitchFamily="2" charset="2"/>
              <a:buChar char="Ø"/>
            </a:pPr>
            <a:r>
              <a:rPr lang="en-US" sz="2800" dirty="0" smtClean="0">
                <a:latin typeface="+mj-lt"/>
                <a:ea typeface="Calibri" pitchFamily="34" charset="0"/>
                <a:cs typeface="Times New Roman" pitchFamily="18" charset="0"/>
              </a:rPr>
              <a:t>Volunteer Board Members have been a pillar of the Credit Union movement for 100 years. </a:t>
            </a:r>
          </a:p>
          <a:p>
            <a:pPr marL="288925" indent="-288925" eaLnBrk="0" hangingPunct="0">
              <a:buFont typeface="Wingdings" pitchFamily="2" charset="2"/>
              <a:buChar char="Ø"/>
            </a:pPr>
            <a:r>
              <a:rPr lang="en-US" sz="2800" dirty="0" smtClean="0">
                <a:latin typeface="+mj-lt"/>
                <a:cs typeface="Times New Roman" pitchFamily="18" charset="0"/>
              </a:rPr>
              <a:t>M</a:t>
            </a:r>
            <a:r>
              <a:rPr lang="en-US" sz="2800" dirty="0" smtClean="0">
                <a:latin typeface="+mj-lt"/>
                <a:ea typeface="Calibri" pitchFamily="34" charset="0"/>
                <a:cs typeface="Times New Roman" pitchFamily="18" charset="0"/>
              </a:rPr>
              <a:t>ore than 61 Million Americans donated their time last year. (U.S. Bureau of Labor) </a:t>
            </a:r>
          </a:p>
          <a:p>
            <a:pPr eaLnBrk="0" hangingPunct="0">
              <a:buFont typeface="Wingdings" pitchFamily="2" charset="2"/>
              <a:buChar char="Ø"/>
            </a:pPr>
            <a:r>
              <a:rPr lang="en-US" sz="2800" dirty="0" smtClean="0">
                <a:latin typeface="+mj-lt"/>
                <a:ea typeface="Calibri" pitchFamily="34" charset="0"/>
                <a:cs typeface="Times New Roman" pitchFamily="18" charset="0"/>
              </a:rPr>
              <a:t>This totaled 8.1 Billion Volunteer Hours.  </a:t>
            </a:r>
          </a:p>
          <a:p>
            <a:pPr lvl="0" eaLnBrk="0" hangingPunct="0"/>
            <a:endParaRPr lang="en-US" sz="2400" dirty="0" smtClean="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1905000"/>
            <a:ext cx="9401176" cy="690563"/>
          </a:xfrm>
        </p:spPr>
        <p:txBody>
          <a:bodyPr/>
          <a:lstStyle/>
          <a:p>
            <a:pPr algn="ctr"/>
            <a:r>
              <a:rPr lang="en-US" dirty="0" smtClean="0">
                <a:cs typeface="Tahoma" pitchFamily="34" charset="0"/>
              </a:rPr>
              <a:t>Board Job Description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533400" y="2590800"/>
            <a:ext cx="8458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Reports to: Members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Works in Partnership with:</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 President/CEO</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800" dirty="0" smtClean="0">
              <a:latin typeface="+mj-lt"/>
              <a:cs typeface="Times New Roman" pitchFamily="18" charset="0"/>
            </a:endParaRPr>
          </a:p>
          <a:p>
            <a:pPr marL="288925" marR="0" lvl="0" indent="-288925" algn="l" defTabSz="914400" rtl="0" eaLnBrk="0" fontAlgn="base" latinLnBrk="0" hangingPunct="0">
              <a:lnSpc>
                <a:spcPct val="100000"/>
              </a:lnSpc>
              <a:spcBef>
                <a:spcPct val="0"/>
              </a:spcBef>
              <a:spcAft>
                <a:spcPct val="0"/>
              </a:spcAft>
              <a:buClrTx/>
              <a:buSzTx/>
              <a:buFont typeface="Wingdings" pitchFamily="2" charset="2"/>
              <a:buChar char="Ø"/>
              <a:tabLst/>
            </a:pPr>
            <a:r>
              <a:rPr lang="en-US" sz="2800" dirty="0" smtClean="0">
                <a:latin typeface="+mj-lt"/>
                <a:cs typeface="Times New Roman" pitchFamily="18" charset="0"/>
              </a:rPr>
              <a:t>P</a:t>
            </a:r>
            <a:r>
              <a:rPr kumimoji="0" lang="en-US" sz="2800" i="0" u="none" strike="noStrike" cap="none" normalizeH="0" baseline="0" dirty="0" smtClean="0">
                <a:ln>
                  <a:noFill/>
                </a:ln>
                <a:solidFill>
                  <a:schemeClr val="tx1"/>
                </a:solidFill>
                <a:effectLst/>
                <a:latin typeface="+mj-lt"/>
                <a:ea typeface="Calibri" pitchFamily="34" charset="0"/>
                <a:cs typeface="Times New Roman" pitchFamily="18" charset="0"/>
              </a:rPr>
              <a:t>rimary Function- To set policy, plan the credit union’s course, make sure the credit union maintains its sound financial condition, keep communication open to educate members on services, review the CEO’s progress in achieving goals and objectives, and report to the members at the annual meeting.</a:t>
            </a:r>
            <a:endParaRPr kumimoji="0" lang="en-US" sz="280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04800" y="1905000"/>
            <a:ext cx="9401176" cy="690563"/>
          </a:xfrm>
        </p:spPr>
        <p:txBody>
          <a:bodyPr/>
          <a:lstStyle/>
          <a:p>
            <a:r>
              <a:rPr lang="en-US" dirty="0" smtClean="0">
                <a:cs typeface="Tahoma" pitchFamily="34" charset="0"/>
              </a:rPr>
              <a:t>Board Job Description- Board/CEO Team </a:t>
            </a:r>
            <a:endParaRPr lang="en-US" dirty="0"/>
          </a:p>
        </p:txBody>
      </p:sp>
      <p:sp>
        <p:nvSpPr>
          <p:cNvPr id="6" name="Rectangle 5"/>
          <p:cNvSpPr/>
          <p:nvPr/>
        </p:nvSpPr>
        <p:spPr>
          <a:xfrm>
            <a:off x="457200" y="31242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7" name="TextBox 6"/>
          <p:cNvSpPr txBox="1"/>
          <p:nvPr/>
        </p:nvSpPr>
        <p:spPr>
          <a:xfrm>
            <a:off x="533400" y="2819400"/>
            <a:ext cx="3810000" cy="6801862"/>
          </a:xfrm>
          <a:prstGeom prst="rect">
            <a:avLst/>
          </a:prstGeom>
          <a:noFill/>
        </p:spPr>
        <p:txBody>
          <a:bodyPr wrap="square" rtlCol="0">
            <a:spAutoFit/>
          </a:bodyPr>
          <a:lstStyle/>
          <a:p>
            <a:r>
              <a:rPr lang="en-US" sz="2000" u="sng" dirty="0" smtClean="0">
                <a:latin typeface="+mn-lt"/>
              </a:rPr>
              <a:t>Board: Idea Decisions:</a:t>
            </a:r>
          </a:p>
          <a:p>
            <a:endParaRPr lang="en-US" sz="2000" dirty="0" smtClean="0">
              <a:latin typeface="+mn-lt"/>
            </a:endParaRPr>
          </a:p>
          <a:p>
            <a:r>
              <a:rPr lang="en-US" sz="2000" dirty="0" smtClean="0">
                <a:latin typeface="+mn-lt"/>
              </a:rPr>
              <a:t>Give Direction</a:t>
            </a:r>
          </a:p>
          <a:p>
            <a:r>
              <a:rPr lang="en-US" sz="2000" dirty="0" smtClean="0">
                <a:latin typeface="+mn-lt"/>
              </a:rPr>
              <a:t>Determine Objectives</a:t>
            </a:r>
          </a:p>
          <a:p>
            <a:r>
              <a:rPr lang="en-US" sz="2000" dirty="0" smtClean="0">
                <a:latin typeface="+mn-lt"/>
              </a:rPr>
              <a:t>Establish Policies</a:t>
            </a:r>
          </a:p>
          <a:p>
            <a:r>
              <a:rPr lang="en-US" sz="2000" dirty="0" smtClean="0">
                <a:latin typeface="+mn-lt"/>
              </a:rPr>
              <a:t>Approve Goals</a:t>
            </a:r>
          </a:p>
          <a:p>
            <a:r>
              <a:rPr lang="en-US" sz="2000" dirty="0" smtClean="0">
                <a:latin typeface="+mn-lt"/>
              </a:rPr>
              <a:t>Coordinate Directors</a:t>
            </a:r>
          </a:p>
          <a:p>
            <a:r>
              <a:rPr lang="en-US" sz="2000" dirty="0" smtClean="0">
                <a:latin typeface="+mn-lt"/>
              </a:rPr>
              <a:t>Approve Long Range Plans</a:t>
            </a:r>
          </a:p>
          <a:p>
            <a:r>
              <a:rPr lang="en-US" sz="2000" dirty="0" smtClean="0">
                <a:latin typeface="+mn-lt"/>
              </a:rPr>
              <a:t>CEO Succession</a:t>
            </a:r>
          </a:p>
          <a:p>
            <a:r>
              <a:rPr lang="en-US" sz="2000" dirty="0" smtClean="0">
                <a:latin typeface="+mn-lt"/>
              </a:rPr>
              <a:t>Analyze Key Performance</a:t>
            </a:r>
          </a:p>
          <a:p>
            <a:r>
              <a:rPr lang="en-US" sz="2000" dirty="0" smtClean="0">
                <a:latin typeface="+mn-lt"/>
              </a:rPr>
              <a:t>Manage CEO Growth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a:t>
            </a:r>
            <a:endParaRPr lang="en-US" dirty="0"/>
          </a:p>
        </p:txBody>
      </p:sp>
      <p:sp>
        <p:nvSpPr>
          <p:cNvPr id="8" name="TextBox 7"/>
          <p:cNvSpPr txBox="1"/>
          <p:nvPr/>
        </p:nvSpPr>
        <p:spPr>
          <a:xfrm>
            <a:off x="5334000" y="2819400"/>
            <a:ext cx="3962400" cy="5693866"/>
          </a:xfrm>
          <a:prstGeom prst="rect">
            <a:avLst/>
          </a:prstGeom>
          <a:noFill/>
        </p:spPr>
        <p:txBody>
          <a:bodyPr wrap="square" rtlCol="0">
            <a:spAutoFit/>
          </a:bodyPr>
          <a:lstStyle/>
          <a:p>
            <a:r>
              <a:rPr lang="en-US" sz="2000" u="sng" dirty="0" smtClean="0">
                <a:latin typeface="+mj-lt"/>
              </a:rPr>
              <a:t>CEO: Action Decisions:</a:t>
            </a:r>
          </a:p>
          <a:p>
            <a:endParaRPr lang="en-US" sz="2000" dirty="0" smtClean="0">
              <a:latin typeface="+mj-lt"/>
            </a:endParaRPr>
          </a:p>
          <a:p>
            <a:r>
              <a:rPr lang="en-US" sz="2000" dirty="0" smtClean="0">
                <a:latin typeface="+mj-lt"/>
              </a:rPr>
              <a:t>Direct</a:t>
            </a:r>
          </a:p>
          <a:p>
            <a:r>
              <a:rPr lang="en-US" sz="2000" dirty="0" smtClean="0">
                <a:latin typeface="+mj-lt"/>
              </a:rPr>
              <a:t>Carry Out Objectives</a:t>
            </a:r>
          </a:p>
          <a:p>
            <a:r>
              <a:rPr lang="en-US" sz="2000" dirty="0" smtClean="0">
                <a:latin typeface="+mj-lt"/>
              </a:rPr>
              <a:t>Implement Policies</a:t>
            </a:r>
          </a:p>
          <a:p>
            <a:r>
              <a:rPr lang="en-US" sz="2000" dirty="0" smtClean="0">
                <a:latin typeface="+mj-lt"/>
              </a:rPr>
              <a:t>Propose Goals</a:t>
            </a:r>
          </a:p>
          <a:p>
            <a:r>
              <a:rPr lang="en-US" sz="2000" dirty="0" smtClean="0">
                <a:latin typeface="+mj-lt"/>
              </a:rPr>
              <a:t>Coordinate Operations</a:t>
            </a:r>
          </a:p>
          <a:p>
            <a:r>
              <a:rPr lang="en-US" sz="2000" dirty="0" smtClean="0">
                <a:latin typeface="+mj-lt"/>
              </a:rPr>
              <a:t>Propose Long Range Plans</a:t>
            </a:r>
          </a:p>
          <a:p>
            <a:r>
              <a:rPr lang="en-US" sz="2000" dirty="0" smtClean="0">
                <a:latin typeface="+mj-lt"/>
              </a:rPr>
              <a:t>Employee Succession</a:t>
            </a:r>
          </a:p>
          <a:p>
            <a:r>
              <a:rPr lang="en-US" sz="2000" dirty="0" smtClean="0">
                <a:latin typeface="+mj-lt"/>
              </a:rPr>
              <a:t>Control Key Indicators</a:t>
            </a:r>
          </a:p>
          <a:p>
            <a:r>
              <a:rPr lang="en-US" sz="2000" dirty="0" smtClean="0">
                <a:latin typeface="+mj-lt"/>
              </a:rPr>
              <a:t>Manage Staff Growth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07874" name="Rectangle 2"/>
          <p:cNvSpPr>
            <a:spLocks noChangeArrowheads="1"/>
          </p:cNvSpPr>
          <p:nvPr/>
        </p:nvSpPr>
        <p:spPr bwMode="auto">
          <a:xfrm>
            <a:off x="0" y="0"/>
            <a:ext cx="207460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1981200"/>
            <a:ext cx="9401176" cy="690563"/>
          </a:xfrm>
        </p:spPr>
        <p:txBody>
          <a:bodyPr/>
          <a:lstStyle/>
          <a:p>
            <a:r>
              <a:rPr lang="en-US" dirty="0" smtClean="0">
                <a:cs typeface="Tahoma" pitchFamily="34" charset="0"/>
              </a:rPr>
              <a:t>Board Job Description- Board/CEO Team  </a:t>
            </a:r>
            <a:endParaRPr lang="en-US" dirty="0"/>
          </a:p>
        </p:txBody>
      </p:sp>
      <p:sp>
        <p:nvSpPr>
          <p:cNvPr id="6" name="Rectangle 5"/>
          <p:cNvSpPr/>
          <p:nvPr/>
        </p:nvSpPr>
        <p:spPr>
          <a:xfrm>
            <a:off x="457200" y="3429000"/>
            <a:ext cx="9067800" cy="1107996"/>
          </a:xfrm>
          <a:prstGeom prst="rect">
            <a:avLst/>
          </a:prstGeom>
        </p:spPr>
        <p:txBody>
          <a:bodyPr wrap="square">
            <a:spAutoFit/>
          </a:bodyPr>
          <a:lstStyle/>
          <a:p>
            <a:pPr lvl="0"/>
            <a:endParaRPr lang="en-US" dirty="0" smtClean="0"/>
          </a:p>
          <a:p>
            <a:pPr>
              <a:buFont typeface="Wingdings" pitchFamily="2" charset="2"/>
              <a:buChar char="Ø"/>
            </a:pPr>
            <a:endParaRPr lang="en-US" sz="2400" dirty="0" smtClean="0">
              <a:latin typeface="Calibri" pitchFamily="34" charset="0"/>
            </a:endParaRPr>
          </a:p>
          <a:p>
            <a:pPr lvl="0" eaLnBrk="0" hangingPunct="0">
              <a:buFont typeface="Wingdings" pitchFamily="2" charset="2"/>
              <a:buChar char="Ø"/>
            </a:pPr>
            <a:endParaRPr lang="en-US" sz="2400" dirty="0" smtClean="0">
              <a:latin typeface="Calibri" pitchFamily="34" charset="0"/>
              <a:ea typeface="Calibri" pitchFamily="34" charset="0"/>
              <a:cs typeface="Times New Roman" pitchFamily="18" charset="0"/>
            </a:endParaRPr>
          </a:p>
        </p:txBody>
      </p:sp>
      <p:sp>
        <p:nvSpPr>
          <p:cNvPr id="195585" name="Rectangle 1"/>
          <p:cNvSpPr>
            <a:spLocks noChangeArrowheads="1"/>
          </p:cNvSpPr>
          <p:nvPr/>
        </p:nvSpPr>
        <p:spPr bwMode="auto">
          <a:xfrm>
            <a:off x="685800" y="2514600"/>
            <a:ext cx="85344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smtClean="0">
              <a:latin typeface="Calibri" pitchFamily="34" charset="0"/>
              <a:cs typeface="Times New Roman" pitchFamily="18" charset="0"/>
            </a:endParaRPr>
          </a:p>
          <a:p>
            <a:pPr marL="288925" lvl="0" indent="-288925"/>
            <a:r>
              <a:rPr lang="en-US" sz="2400" u="sng" dirty="0" smtClean="0"/>
              <a:t>What are the key elements in good CEO Board relationships?</a:t>
            </a:r>
          </a:p>
          <a:p>
            <a:pPr marL="288925" lvl="0" indent="-288925"/>
            <a:endParaRPr lang="en-US" sz="2400" u="sng" dirty="0" smtClean="0"/>
          </a:p>
          <a:p>
            <a:pPr marL="457200" lvl="0" indent="-457200">
              <a:buAutoNum type="alphaLcPeriod"/>
            </a:pPr>
            <a:r>
              <a:rPr lang="en-US" sz="2400" dirty="0" smtClean="0"/>
              <a:t>Trust between the CEO and the Board</a:t>
            </a:r>
          </a:p>
          <a:p>
            <a:pPr marL="457200" lvl="0" indent="-457200">
              <a:buAutoNum type="alphaLcPeriod"/>
            </a:pPr>
            <a:r>
              <a:rPr lang="en-US" sz="2400" dirty="0" smtClean="0"/>
              <a:t>Lack of Micromanaging</a:t>
            </a:r>
          </a:p>
          <a:p>
            <a:pPr marL="457200" lvl="0" indent="-457200">
              <a:buAutoNum type="alphaLcPeriod"/>
            </a:pPr>
            <a:r>
              <a:rPr lang="en-US" sz="2400" dirty="0" smtClean="0"/>
              <a:t>Clarity of each others Leadership role</a:t>
            </a:r>
          </a:p>
          <a:p>
            <a:pPr marL="457200" lvl="0" indent="-457200">
              <a:buAutoNum type="alphaLcPeriod"/>
            </a:pPr>
            <a:r>
              <a:rPr lang="en-US" sz="2400" dirty="0" smtClean="0"/>
              <a:t>Communication</a:t>
            </a:r>
          </a:p>
          <a:p>
            <a:pPr marL="457200" lvl="0" indent="-457200">
              <a:buAutoNum type="alphaLcPeriod"/>
            </a:pPr>
            <a:endParaRPr lang="en-US" sz="2400" dirty="0" smtClean="0"/>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a:p>
            <a:pPr marL="457200" indent="-457200"/>
            <a:endParaRPr lang="en-US" sz="2400" dirty="0" smtClean="0">
              <a:latin typeface="Calibri" pitchFamily="34" charset="0"/>
            </a:endParaRPr>
          </a:p>
          <a:p>
            <a:pPr marL="457200" lvl="0" indent="-457200"/>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19200" y="1447800"/>
            <a:ext cx="6789738" cy="950913"/>
          </a:xfrm>
        </p:spPr>
        <p:txBody>
          <a:bodyPr/>
          <a:lstStyle/>
          <a:p>
            <a:pPr algn="ctr" eaLnBrk="1" fontAlgn="auto" hangingPunct="1">
              <a:spcAft>
                <a:spcPts val="0"/>
              </a:spcAft>
              <a:defRPr/>
            </a:pPr>
            <a:r>
              <a:rPr lang="en-US" dirty="0">
                <a:solidFill>
                  <a:schemeClr val="tx2">
                    <a:satMod val="130000"/>
                  </a:schemeClr>
                </a:solidFill>
              </a:rPr>
              <a:t>Keeping the Roles Separate</a:t>
            </a:r>
          </a:p>
        </p:txBody>
      </p:sp>
      <p:sp>
        <p:nvSpPr>
          <p:cNvPr id="39939" name="Rectangle 3"/>
          <p:cNvSpPr>
            <a:spLocks noGrp="1" noChangeArrowheads="1"/>
          </p:cNvSpPr>
          <p:nvPr>
            <p:ph idx="1"/>
          </p:nvPr>
        </p:nvSpPr>
        <p:spPr>
          <a:xfrm>
            <a:off x="1424941" y="3108960"/>
            <a:ext cx="8044974" cy="4663440"/>
          </a:xfrm>
        </p:spPr>
        <p:txBody>
          <a:bodyPr/>
          <a:lstStyle/>
          <a:p>
            <a:pPr eaLnBrk="1" hangingPunct="1">
              <a:buFont typeface="Wingdings" pitchFamily="2" charset="2"/>
              <a:buChar char="Ø"/>
            </a:pPr>
            <a:r>
              <a:rPr lang="en-US" dirty="0" smtClean="0"/>
              <a:t>Executive Recommendations</a:t>
            </a:r>
          </a:p>
          <a:p>
            <a:pPr eaLnBrk="1" hangingPunct="1">
              <a:buFont typeface="Wingdings" pitchFamily="2" charset="2"/>
              <a:buChar char="Ø"/>
            </a:pPr>
            <a:r>
              <a:rPr lang="en-US" dirty="0" smtClean="0"/>
              <a:t>Intrusions by the Board</a:t>
            </a:r>
          </a:p>
          <a:p>
            <a:pPr eaLnBrk="1" hangingPunct="1">
              <a:buFont typeface="Wingdings" pitchFamily="2" charset="2"/>
              <a:buChar char="Ø"/>
            </a:pPr>
            <a:r>
              <a:rPr lang="en-US" dirty="0" smtClean="0"/>
              <a:t>Mutual Expectations</a:t>
            </a:r>
          </a:p>
          <a:p>
            <a:pPr eaLnBrk="1" hangingPunct="1">
              <a:buFont typeface="Wingdings" pitchFamily="2" charset="2"/>
              <a:buChar char="Ø"/>
            </a:pPr>
            <a:r>
              <a:rPr lang="en-US" dirty="0" smtClean="0"/>
              <a:t>Board-Management Delegation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01650" y="1406525"/>
            <a:ext cx="8870950" cy="950913"/>
          </a:xfrm>
        </p:spPr>
        <p:txBody>
          <a:bodyPr/>
          <a:lstStyle/>
          <a:p>
            <a:pPr algn="ctr" eaLnBrk="1" fontAlgn="auto" hangingPunct="1">
              <a:spcAft>
                <a:spcPts val="0"/>
              </a:spcAft>
              <a:defRPr/>
            </a:pPr>
            <a:r>
              <a:rPr lang="en-US" dirty="0" smtClean="0">
                <a:solidFill>
                  <a:schemeClr val="tx2">
                    <a:satMod val="130000"/>
                  </a:schemeClr>
                </a:solidFill>
              </a:rPr>
              <a:t>Board-CEO </a:t>
            </a:r>
            <a:r>
              <a:rPr lang="en-US" dirty="0">
                <a:solidFill>
                  <a:schemeClr val="tx2">
                    <a:satMod val="130000"/>
                  </a:schemeClr>
                </a:solidFill>
              </a:rPr>
              <a:t>Relationship Policies</a:t>
            </a:r>
          </a:p>
        </p:txBody>
      </p:sp>
      <p:pic>
        <p:nvPicPr>
          <p:cNvPr id="40963" name="Picture 5"/>
          <p:cNvPicPr>
            <a:picLocks noChangeAspect="1" noChangeArrowheads="1"/>
          </p:cNvPicPr>
          <p:nvPr/>
        </p:nvPicPr>
        <p:blipFill>
          <a:blip r:embed="rId3" cstate="print"/>
          <a:srcRect l="14844" t="33333" r="14063" b="32292"/>
          <a:stretch>
            <a:fillRect/>
          </a:stretch>
        </p:blipFill>
        <p:spPr bwMode="auto">
          <a:xfrm>
            <a:off x="1341120" y="2590800"/>
            <a:ext cx="8382000" cy="313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14400" y="304800"/>
            <a:ext cx="8044974" cy="1295400"/>
          </a:xfrm>
        </p:spPr>
        <p:txBody>
          <a:bodyPr/>
          <a:lstStyle/>
          <a:p>
            <a:pPr algn="ctr" eaLnBrk="1" fontAlgn="auto" hangingPunct="1">
              <a:spcAft>
                <a:spcPts val="0"/>
              </a:spcAft>
              <a:defRPr/>
            </a:pPr>
            <a:r>
              <a:rPr lang="en-US" dirty="0">
                <a:solidFill>
                  <a:schemeClr val="tx2">
                    <a:satMod val="130000"/>
                  </a:schemeClr>
                </a:solidFill>
              </a:rPr>
              <a:t>Sample Board-CEO Policy:</a:t>
            </a:r>
          </a:p>
        </p:txBody>
      </p:sp>
      <p:pic>
        <p:nvPicPr>
          <p:cNvPr id="41987" name="Picture 5"/>
          <p:cNvPicPr>
            <a:picLocks noChangeAspect="1" noChangeArrowheads="1"/>
          </p:cNvPicPr>
          <p:nvPr/>
        </p:nvPicPr>
        <p:blipFill>
          <a:blip r:embed="rId3" cstate="print"/>
          <a:srcRect l="17188" t="14583" r="15625" b="19792"/>
          <a:stretch>
            <a:fillRect/>
          </a:stretch>
        </p:blipFill>
        <p:spPr bwMode="auto">
          <a:xfrm>
            <a:off x="990600" y="2016865"/>
            <a:ext cx="7627620" cy="5755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fontAlgn="auto" hangingPunct="1">
              <a:spcAft>
                <a:spcPts val="0"/>
              </a:spcAft>
              <a:defRPr/>
            </a:pPr>
            <a:r>
              <a:rPr lang="en-US" dirty="0">
                <a:solidFill>
                  <a:schemeClr val="tx2">
                    <a:satMod val="130000"/>
                  </a:schemeClr>
                </a:solidFill>
              </a:rPr>
              <a:t>Board Accountability</a:t>
            </a:r>
          </a:p>
        </p:txBody>
      </p:sp>
      <p:sp>
        <p:nvSpPr>
          <p:cNvPr id="45059" name="Rectangle 3"/>
          <p:cNvSpPr>
            <a:spLocks noGrp="1" noChangeArrowheads="1"/>
          </p:cNvSpPr>
          <p:nvPr>
            <p:ph idx="1"/>
          </p:nvPr>
        </p:nvSpPr>
        <p:spPr/>
        <p:txBody>
          <a:bodyPr/>
          <a:lstStyle/>
          <a:p>
            <a:pPr eaLnBrk="1" hangingPunct="1">
              <a:buFont typeface="Wingdings" pitchFamily="2" charset="2"/>
              <a:buChar char="Ø"/>
            </a:pPr>
            <a:r>
              <a:rPr lang="en-US" dirty="0" smtClean="0"/>
              <a:t>The Moral Ownership</a:t>
            </a:r>
          </a:p>
          <a:p>
            <a:pPr eaLnBrk="1" hangingPunct="1">
              <a:buFont typeface="Wingdings" pitchFamily="2" charset="2"/>
              <a:buChar char="Ø"/>
            </a:pPr>
            <a:r>
              <a:rPr lang="en-US" dirty="0" smtClean="0"/>
              <a:t>The Board’s Responsibility for Board Performance- Self Evaluation</a:t>
            </a:r>
          </a:p>
          <a:p>
            <a:pPr eaLnBrk="1" hangingPunct="1">
              <a:buFont typeface="Wingdings" pitchFamily="2" charset="2"/>
              <a:buChar char="Ø"/>
            </a:pPr>
            <a:r>
              <a:rPr lang="en-US" dirty="0" smtClean="0"/>
              <a:t>Diversity and Dynamics</a:t>
            </a:r>
          </a:p>
          <a:p>
            <a:pPr eaLnBrk="1" hangingPunct="1">
              <a:buFont typeface="Wingdings" pitchFamily="2" charset="2"/>
              <a:buChar char="Ø"/>
            </a:pPr>
            <a:r>
              <a:rPr lang="en-US" dirty="0" smtClean="0"/>
              <a:t>Board Products: A Job Description, Explicit Governing Policies and Assurance of Organizational Performance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eaLnBrk="1" fontAlgn="auto" hangingPunct="1">
              <a:spcAft>
                <a:spcPts val="0"/>
              </a:spcAft>
              <a:defRPr/>
            </a:pPr>
            <a:r>
              <a:rPr lang="en-US" dirty="0">
                <a:solidFill>
                  <a:schemeClr val="tx2">
                    <a:satMod val="130000"/>
                  </a:schemeClr>
                </a:solidFill>
              </a:rPr>
              <a:t>Basic Board Job Description</a:t>
            </a:r>
          </a:p>
        </p:txBody>
      </p:sp>
      <p:sp>
        <p:nvSpPr>
          <p:cNvPr id="46083" name="Rectangle 3"/>
          <p:cNvSpPr>
            <a:spLocks noGrp="1" noChangeArrowheads="1"/>
          </p:cNvSpPr>
          <p:nvPr>
            <p:ph idx="1"/>
          </p:nvPr>
        </p:nvSpPr>
        <p:spPr>
          <a:xfrm>
            <a:off x="533400" y="2895600"/>
            <a:ext cx="9051925" cy="3625850"/>
          </a:xfrm>
        </p:spPr>
        <p:txBody>
          <a:bodyPr/>
          <a:lstStyle/>
          <a:p>
            <a:pPr eaLnBrk="1" hangingPunct="1">
              <a:buFont typeface="Wingdings" pitchFamily="2" charset="2"/>
              <a:buChar char="Ø"/>
            </a:pPr>
            <a:r>
              <a:rPr lang="en-US" dirty="0" smtClean="0"/>
              <a:t>Linkage to the Ownership</a:t>
            </a:r>
          </a:p>
          <a:p>
            <a:pPr eaLnBrk="1" hangingPunct="1">
              <a:buFont typeface="Wingdings" pitchFamily="2" charset="2"/>
              <a:buChar char="Ø"/>
            </a:pPr>
            <a:r>
              <a:rPr lang="en-US" dirty="0" smtClean="0"/>
              <a:t>Explicit Governance Policies</a:t>
            </a:r>
          </a:p>
          <a:p>
            <a:pPr eaLnBrk="1" hangingPunct="1">
              <a:buFont typeface="Wingdings" pitchFamily="2" charset="2"/>
              <a:buChar char="Ø"/>
            </a:pPr>
            <a:r>
              <a:rPr lang="en-US" dirty="0" smtClean="0"/>
              <a:t>Assurance of Organizational Performance</a:t>
            </a:r>
          </a:p>
          <a:p>
            <a:pPr eaLnBrk="1" hangingPunct="1">
              <a:buFont typeface="Wingdings" pitchFamily="2" charset="2"/>
              <a:buChar char="Ø"/>
            </a:pPr>
            <a:r>
              <a:rPr lang="en-US" dirty="0" smtClean="0"/>
              <a:t>Other Duties (Fundraising, public image, legislative impact, etc.)</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fontAlgn="auto" hangingPunct="1">
              <a:spcAft>
                <a:spcPts val="0"/>
              </a:spcAft>
              <a:defRPr/>
            </a:pPr>
            <a:r>
              <a:rPr lang="en-US" dirty="0" smtClean="0">
                <a:solidFill>
                  <a:schemeClr val="tx2">
                    <a:satMod val="130000"/>
                  </a:schemeClr>
                </a:solidFill>
              </a:rPr>
              <a:t>Divisions of Labor:</a:t>
            </a:r>
            <a:endParaRPr lang="en-US" dirty="0">
              <a:solidFill>
                <a:schemeClr val="tx2">
                  <a:satMod val="130000"/>
                </a:schemeClr>
              </a:solidFill>
            </a:endParaRPr>
          </a:p>
        </p:txBody>
      </p:sp>
      <p:sp>
        <p:nvSpPr>
          <p:cNvPr id="47107" name="Rectangle 3"/>
          <p:cNvSpPr>
            <a:spLocks noGrp="1" noChangeArrowheads="1"/>
          </p:cNvSpPr>
          <p:nvPr>
            <p:ph idx="1"/>
          </p:nvPr>
        </p:nvSpPr>
        <p:spPr>
          <a:xfrm>
            <a:off x="1295400" y="2895600"/>
            <a:ext cx="8044974" cy="4663440"/>
          </a:xfrm>
        </p:spPr>
        <p:txBody>
          <a:bodyPr/>
          <a:lstStyle/>
          <a:p>
            <a:pPr eaLnBrk="1" hangingPunct="1">
              <a:buFont typeface="Wingdings" pitchFamily="2" charset="2"/>
              <a:buChar char="Ø"/>
            </a:pPr>
            <a:r>
              <a:rPr lang="en-US" dirty="0" smtClean="0"/>
              <a:t>Chief Governance Officer</a:t>
            </a:r>
          </a:p>
          <a:p>
            <a:pPr eaLnBrk="1" hangingPunct="1">
              <a:buFont typeface="Wingdings" pitchFamily="2" charset="2"/>
              <a:buChar char="Ø"/>
            </a:pPr>
            <a:endParaRPr lang="en-US" dirty="0" smtClean="0"/>
          </a:p>
          <a:p>
            <a:pPr eaLnBrk="1" hangingPunct="1">
              <a:buFont typeface="Wingdings" pitchFamily="2" charset="2"/>
              <a:buChar char="Ø"/>
            </a:pPr>
            <a:r>
              <a:rPr lang="en-US" dirty="0" smtClean="0"/>
              <a:t>Chief Executive Officer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219200" y="0"/>
            <a:ext cx="8610599" cy="1295400"/>
          </a:xfrm>
        </p:spPr>
        <p:txBody>
          <a:bodyPr/>
          <a:lstStyle/>
          <a:p>
            <a:pPr eaLnBrk="1" fontAlgn="auto" hangingPunct="1">
              <a:spcAft>
                <a:spcPts val="0"/>
              </a:spcAft>
              <a:defRPr/>
            </a:pPr>
            <a:r>
              <a:rPr lang="en-US" dirty="0" smtClean="0">
                <a:solidFill>
                  <a:schemeClr val="tx2">
                    <a:satMod val="130000"/>
                  </a:schemeClr>
                </a:solidFill>
              </a:rPr>
              <a:t>Board Governance Process </a:t>
            </a:r>
            <a:r>
              <a:rPr lang="en-US" dirty="0">
                <a:solidFill>
                  <a:schemeClr val="tx2">
                    <a:satMod val="130000"/>
                  </a:schemeClr>
                </a:solidFill>
              </a:rPr>
              <a:t>Policies:</a:t>
            </a:r>
          </a:p>
        </p:txBody>
      </p:sp>
      <p:pic>
        <p:nvPicPr>
          <p:cNvPr id="53251" name="Picture 5"/>
          <p:cNvPicPr>
            <a:picLocks noChangeAspect="1" noChangeArrowheads="1"/>
          </p:cNvPicPr>
          <p:nvPr/>
        </p:nvPicPr>
        <p:blipFill>
          <a:blip r:embed="rId3" cstate="print"/>
          <a:srcRect l="14844" t="13542" r="14844" b="13542"/>
          <a:stretch>
            <a:fillRect/>
          </a:stretch>
        </p:blipFill>
        <p:spPr bwMode="auto">
          <a:xfrm>
            <a:off x="1066800" y="1600200"/>
            <a:ext cx="7543800" cy="604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pPr algn="ctr"/>
            <a:r>
              <a:rPr lang="en-US" dirty="0" smtClean="0">
                <a:cs typeface="Tahoma" pitchFamily="34" charset="0"/>
              </a:rPr>
              <a:t>Who are Board Members? </a:t>
            </a:r>
            <a:endParaRPr lang="en-US" dirty="0"/>
          </a:p>
        </p:txBody>
      </p:sp>
      <p:sp>
        <p:nvSpPr>
          <p:cNvPr id="6" name="Rectangle 5"/>
          <p:cNvSpPr/>
          <p:nvPr/>
        </p:nvSpPr>
        <p:spPr>
          <a:xfrm>
            <a:off x="457200" y="3352800"/>
            <a:ext cx="9067800" cy="2523768"/>
          </a:xfrm>
          <a:prstGeom prst="rect">
            <a:avLst/>
          </a:prstGeom>
        </p:spPr>
        <p:txBody>
          <a:bodyPr wrap="square">
            <a:spAutoFit/>
          </a:bodyPr>
          <a:lstStyle/>
          <a:p>
            <a:pPr lvl="0"/>
            <a:endParaRPr lang="en-US" dirty="0" smtClean="0">
              <a:latin typeface="+mj-lt"/>
            </a:endParaRPr>
          </a:p>
          <a:p>
            <a:pPr marL="288925" lvl="0" indent="-288925" eaLnBrk="0" hangingPunct="0">
              <a:buFont typeface="Wingdings" pitchFamily="2" charset="2"/>
              <a:buChar char="Ø"/>
            </a:pPr>
            <a:r>
              <a:rPr lang="en-US" sz="2800" dirty="0" smtClean="0">
                <a:latin typeface="+mj-lt"/>
                <a:ea typeface="Calibri" pitchFamily="34" charset="0"/>
                <a:cs typeface="Times New Roman" pitchFamily="18" charset="0"/>
              </a:rPr>
              <a:t>Michigan and the Midwest region led the country in Volunteer rate at 31.1% of all adults.  Congratulations!</a:t>
            </a:r>
          </a:p>
          <a:p>
            <a:pPr marL="228600" lvl="0" indent="-228600" eaLnBrk="0" hangingPunct="0">
              <a:buFont typeface="Wingdings" pitchFamily="2" charset="2"/>
              <a:buChar char="Ø"/>
            </a:pPr>
            <a:endParaRPr lang="en-US" sz="2800" dirty="0" smtClean="0">
              <a:latin typeface="+mj-lt"/>
              <a:ea typeface="Calibri" pitchFamily="34" charset="0"/>
              <a:cs typeface="Times New Roman" pitchFamily="18" charset="0"/>
            </a:endParaRPr>
          </a:p>
          <a:p>
            <a:pPr marL="228600" lvl="0" indent="-228600" eaLnBrk="0" hangingPunct="0">
              <a:buFont typeface="Wingdings" pitchFamily="2" charset="2"/>
              <a:buChar char="Ø"/>
            </a:pPr>
            <a:r>
              <a:rPr lang="en-US" sz="2800" dirty="0" smtClean="0">
                <a:latin typeface="+mj-lt"/>
                <a:ea typeface="Calibri" pitchFamily="34" charset="0"/>
                <a:cs typeface="Times New Roman" pitchFamily="18" charset="0"/>
              </a:rPr>
              <a:t>There are 107,501 Volunteers serving at Credit Unions as Board and Committee Members.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381000"/>
            <a:ext cx="8709659" cy="1295400"/>
          </a:xfrm>
        </p:spPr>
        <p:txBody>
          <a:bodyPr/>
          <a:lstStyle/>
          <a:p>
            <a:pPr eaLnBrk="1" fontAlgn="auto" hangingPunct="1">
              <a:spcAft>
                <a:spcPts val="0"/>
              </a:spcAft>
              <a:defRPr/>
            </a:pPr>
            <a:r>
              <a:rPr lang="en-US" dirty="0" smtClean="0">
                <a:solidFill>
                  <a:schemeClr val="tx2">
                    <a:satMod val="130000"/>
                  </a:schemeClr>
                </a:solidFill>
              </a:rPr>
              <a:t>Board Governance Process </a:t>
            </a:r>
            <a:r>
              <a:rPr lang="en-US" dirty="0">
                <a:solidFill>
                  <a:schemeClr val="tx2">
                    <a:satMod val="130000"/>
                  </a:schemeClr>
                </a:solidFill>
              </a:rPr>
              <a:t>Policy:</a:t>
            </a:r>
          </a:p>
        </p:txBody>
      </p:sp>
      <p:pic>
        <p:nvPicPr>
          <p:cNvPr id="54275" name="Picture 5"/>
          <p:cNvPicPr>
            <a:picLocks noChangeAspect="1" noChangeArrowheads="1"/>
          </p:cNvPicPr>
          <p:nvPr/>
        </p:nvPicPr>
        <p:blipFill>
          <a:blip r:embed="rId3" cstate="print"/>
          <a:srcRect l="17188" t="14583" r="16406" b="12500"/>
          <a:stretch>
            <a:fillRect/>
          </a:stretch>
        </p:blipFill>
        <p:spPr bwMode="auto">
          <a:xfrm>
            <a:off x="1371600" y="1600200"/>
            <a:ext cx="7124700" cy="604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71600" y="838200"/>
            <a:ext cx="6789738" cy="950913"/>
          </a:xfrm>
        </p:spPr>
        <p:txBody>
          <a:bodyPr/>
          <a:lstStyle/>
          <a:p>
            <a:pPr algn="ctr" eaLnBrk="1" fontAlgn="auto" hangingPunct="1">
              <a:spcAft>
                <a:spcPts val="0"/>
              </a:spcAft>
              <a:defRPr/>
            </a:pPr>
            <a:r>
              <a:rPr lang="en-US" dirty="0">
                <a:solidFill>
                  <a:schemeClr val="tx2">
                    <a:satMod val="130000"/>
                  </a:schemeClr>
                </a:solidFill>
              </a:rPr>
              <a:t>Maintaining Board Leadership</a:t>
            </a:r>
          </a:p>
        </p:txBody>
      </p:sp>
      <p:sp>
        <p:nvSpPr>
          <p:cNvPr id="57347" name="Rectangle 3"/>
          <p:cNvSpPr>
            <a:spLocks noGrp="1" noChangeArrowheads="1"/>
          </p:cNvSpPr>
          <p:nvPr>
            <p:ph idx="1"/>
          </p:nvPr>
        </p:nvSpPr>
        <p:spPr>
          <a:xfrm>
            <a:off x="1143000" y="2209800"/>
            <a:ext cx="8378508" cy="5269759"/>
          </a:xfrm>
        </p:spPr>
        <p:txBody>
          <a:bodyPr/>
          <a:lstStyle/>
          <a:p>
            <a:pPr eaLnBrk="1" hangingPunct="1">
              <a:buFont typeface="Wingdings" pitchFamily="2" charset="2"/>
              <a:buChar char="Ø"/>
            </a:pPr>
            <a:r>
              <a:rPr lang="en-US" sz="2800" dirty="0" smtClean="0"/>
              <a:t>Be Obsessed with Effects for People</a:t>
            </a:r>
          </a:p>
          <a:p>
            <a:pPr eaLnBrk="1" hangingPunct="1">
              <a:buFont typeface="Wingdings" pitchFamily="2" charset="2"/>
              <a:buChar char="Ø"/>
            </a:pPr>
            <a:r>
              <a:rPr lang="en-US" sz="2800" dirty="0" smtClean="0"/>
              <a:t>Invigorate the Ends Debate</a:t>
            </a:r>
          </a:p>
          <a:p>
            <a:pPr eaLnBrk="1" hangingPunct="1">
              <a:buFont typeface="Wingdings" pitchFamily="2" charset="2"/>
              <a:buChar char="Ø"/>
            </a:pPr>
            <a:r>
              <a:rPr lang="en-US" sz="2800" dirty="0" smtClean="0"/>
              <a:t>Drive Ends Dialogue Beyond the Boardroom</a:t>
            </a:r>
          </a:p>
          <a:p>
            <a:pPr eaLnBrk="1" hangingPunct="1">
              <a:buFont typeface="Wingdings" pitchFamily="2" charset="2"/>
              <a:buChar char="Ø"/>
            </a:pPr>
            <a:r>
              <a:rPr lang="en-US" sz="2800" dirty="0" smtClean="0"/>
              <a:t>Invest in Selection &amp; Training</a:t>
            </a:r>
          </a:p>
          <a:p>
            <a:pPr eaLnBrk="1" hangingPunct="1">
              <a:buFont typeface="Wingdings" pitchFamily="2" charset="2"/>
              <a:buChar char="Ø"/>
            </a:pPr>
            <a:r>
              <a:rPr lang="en-US" sz="2800" dirty="0" smtClean="0"/>
              <a:t>Recruit Those Who Can and Will Govern</a:t>
            </a:r>
          </a:p>
          <a:p>
            <a:pPr eaLnBrk="1" hangingPunct="1">
              <a:buFont typeface="Wingdings" pitchFamily="2" charset="2"/>
              <a:buChar char="Ø"/>
            </a:pPr>
            <a:r>
              <a:rPr lang="en-US" sz="2800" dirty="0" smtClean="0"/>
              <a:t>Commit to Structured Practice</a:t>
            </a:r>
          </a:p>
          <a:p>
            <a:pPr eaLnBrk="1" hangingPunct="1">
              <a:buFont typeface="Wingdings" pitchFamily="2" charset="2"/>
              <a:buChar char="Ø"/>
            </a:pPr>
            <a:r>
              <a:rPr lang="en-US" sz="2800" dirty="0" smtClean="0"/>
              <a:t>Make Self-Evaluation a Regular Event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1447800"/>
            <a:ext cx="6629400" cy="950913"/>
          </a:xfrm>
        </p:spPr>
        <p:txBody>
          <a:bodyPr/>
          <a:lstStyle/>
          <a:p>
            <a:pPr eaLnBrk="1" fontAlgn="auto" hangingPunct="1">
              <a:spcAft>
                <a:spcPts val="0"/>
              </a:spcAft>
              <a:defRPr/>
            </a:pPr>
            <a:r>
              <a:rPr lang="en-US" sz="2800" b="0" u="sng" dirty="0" smtClean="0">
                <a:solidFill>
                  <a:schemeClr val="tx2">
                    <a:satMod val="130000"/>
                  </a:schemeClr>
                </a:solidFill>
              </a:rPr>
              <a:t>Does your Credit Union need this?</a:t>
            </a: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519113" eaLnBrk="1" hangingPunct="1">
              <a:buNone/>
            </a:pPr>
            <a:endParaRPr lang="en-US" sz="2800" dirty="0" smtClean="0"/>
          </a:p>
          <a:p>
            <a:pPr eaLnBrk="1" hangingPunct="1">
              <a:buFont typeface="Wingdings" pitchFamily="2" charset="2"/>
              <a:buChar char="Ø"/>
            </a:pPr>
            <a:r>
              <a:rPr lang="en-US" sz="2800" dirty="0" smtClean="0"/>
              <a:t>Carver model is for the best of today’s boards, not just for struggling ones.</a:t>
            </a:r>
          </a:p>
          <a:p>
            <a:pPr eaLnBrk="1" hangingPunct="1">
              <a:buFont typeface="Wingdings" pitchFamily="2" charset="2"/>
              <a:buChar char="Ø"/>
            </a:pPr>
            <a:r>
              <a:rPr lang="en-US" sz="2800" dirty="0" smtClean="0"/>
              <a:t>Why is it relevant to today’s credit unions?</a:t>
            </a:r>
          </a:p>
          <a:p>
            <a:pPr eaLnBrk="1" hangingPunct="1">
              <a:buFont typeface="Wingdings" pitchFamily="2" charset="2"/>
              <a:buChar char="Ø"/>
            </a:pPr>
            <a:r>
              <a:rPr lang="en-US" sz="2800" dirty="0" smtClean="0"/>
              <a:t>It makes good credit unions great and great credit unions even better.</a:t>
            </a:r>
          </a:p>
          <a:p>
            <a:pPr eaLnBrk="1" hangingPunct="1">
              <a:buFont typeface="Wingdings" pitchFamily="2" charset="2"/>
              <a:buChar char="Ø"/>
            </a:pPr>
            <a:r>
              <a:rPr lang="en-US" sz="2800" dirty="0" smtClean="0"/>
              <a:t>It allows you to produce what Members want from their credit union.</a:t>
            </a:r>
          </a:p>
          <a:p>
            <a:pPr marL="514350" indent="-514350" eaLnBrk="1" hangingPunct="1">
              <a:buFont typeface="Wingdings" pitchFamily="2" charset="2"/>
              <a:buChar char="Ø"/>
            </a:pPr>
            <a:endParaRPr lang="en-US" sz="2800" dirty="0" smtClean="0"/>
          </a:p>
          <a:p>
            <a:pPr eaLnBrk="1" hangingPunct="1">
              <a:buFont typeface="Wingdings" pitchFamily="2" charset="2"/>
              <a:buChar char="Ø"/>
            </a:pPr>
            <a:endParaRPr lang="en-US" sz="2800" dirty="0" smtClean="0"/>
          </a:p>
        </p:txBody>
      </p:sp>
      <p:sp>
        <p:nvSpPr>
          <p:cNvPr id="4" name="TextBox 3"/>
          <p:cNvSpPr txBox="1"/>
          <p:nvPr/>
        </p:nvSpPr>
        <p:spPr>
          <a:xfrm>
            <a:off x="1524000" y="762000"/>
            <a:ext cx="7468711" cy="646331"/>
          </a:xfrm>
          <a:prstGeom prst="rect">
            <a:avLst/>
          </a:prstGeom>
          <a:noFill/>
        </p:spPr>
        <p:txBody>
          <a:bodyPr wrap="none" rtlCol="0">
            <a:spAutoFit/>
          </a:bodyPr>
          <a:lstStyle/>
          <a:p>
            <a:r>
              <a:rPr lang="en-US" sz="3600" b="1" dirty="0" smtClean="0">
                <a:latin typeface="+mj-lt"/>
                <a:cs typeface="Tahoma" pitchFamily="34" charset="0"/>
              </a:rPr>
              <a:t>Cutting-Edge Board Governance </a:t>
            </a:r>
            <a:endParaRPr lang="en-US" sz="3600" b="1" dirty="0">
              <a:latin typeface="+mj-l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47800" y="1752600"/>
            <a:ext cx="8610600" cy="950913"/>
          </a:xfrm>
        </p:spPr>
        <p:txBody>
          <a:bodyPr/>
          <a:lstStyle/>
          <a:p>
            <a:pPr eaLnBrk="1" fontAlgn="auto" hangingPunct="1">
              <a:spcAft>
                <a:spcPts val="0"/>
              </a:spcAft>
              <a:defRPr/>
            </a:pPr>
            <a:r>
              <a:rPr lang="en-US" sz="2800" b="0" dirty="0" smtClean="0"/>
              <a:t>Chip </a:t>
            </a:r>
            <a:r>
              <a:rPr lang="en-US" sz="2800" b="0" dirty="0" err="1" smtClean="0"/>
              <a:t>Filson</a:t>
            </a:r>
            <a:r>
              <a:rPr lang="en-US" sz="2800" b="0" dirty="0" smtClean="0"/>
              <a:t>, CEO-Callahan and Associates </a:t>
            </a:r>
            <a:br>
              <a:rPr lang="en-US" sz="2800" b="0" dirty="0" smtClean="0"/>
            </a:br>
            <a:r>
              <a:rPr lang="en-US" sz="2800" b="0" dirty="0" smtClean="0"/>
              <a:t>on Carver Board Governance: </a:t>
            </a:r>
            <a:r>
              <a:rPr lang="en-US" sz="2800" dirty="0" smtClean="0"/>
              <a:t/>
            </a:r>
            <a:br>
              <a:rPr lang="en-US" sz="2800" dirty="0" smtClean="0"/>
            </a:br>
            <a:endParaRPr lang="en-US" sz="2800" b="0" u="sng"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marL="396875" indent="-396875" eaLnBrk="1" hangingPunct="1">
              <a:lnSpc>
                <a:spcPct val="90000"/>
              </a:lnSpc>
              <a:buFont typeface="Wingdings" pitchFamily="2" charset="2"/>
              <a:buChar char="Ø"/>
            </a:pPr>
            <a:endParaRPr lang="en-US" sz="2800" dirty="0" smtClean="0"/>
          </a:p>
          <a:p>
            <a:pPr marL="396875" indent="-46038" eaLnBrk="1" hangingPunct="1">
              <a:lnSpc>
                <a:spcPct val="90000"/>
              </a:lnSpc>
              <a:buNone/>
            </a:pPr>
            <a:r>
              <a:rPr lang="en-US" sz="2800" dirty="0" smtClean="0"/>
              <a:t>“ As credit unions move away from their historical field of memberships to broader community charters, boards can be key contributors connecting with new SEGS and Members.  Most importantly the board can help management focus on the best long-term strategic priorities.”</a:t>
            </a:r>
          </a:p>
          <a:p>
            <a:pPr eaLnBrk="1" hangingPunct="1">
              <a:buFont typeface="Wingdings" pitchFamily="2" charset="2"/>
              <a:buChar char="Ø"/>
            </a:pPr>
            <a:endParaRPr lang="en-US" sz="2800" dirty="0" smtClean="0"/>
          </a:p>
        </p:txBody>
      </p:sp>
      <p:sp>
        <p:nvSpPr>
          <p:cNvPr id="4" name="TextBox 3"/>
          <p:cNvSpPr txBox="1"/>
          <p:nvPr/>
        </p:nvSpPr>
        <p:spPr>
          <a:xfrm>
            <a:off x="1524000" y="762000"/>
            <a:ext cx="7468711" cy="646331"/>
          </a:xfrm>
          <a:prstGeom prst="rect">
            <a:avLst/>
          </a:prstGeom>
          <a:noFill/>
        </p:spPr>
        <p:txBody>
          <a:bodyPr wrap="none" rtlCol="0">
            <a:spAutoFit/>
          </a:bodyPr>
          <a:lstStyle/>
          <a:p>
            <a:r>
              <a:rPr lang="en-US" sz="3600" b="1" dirty="0" smtClean="0">
                <a:latin typeface="+mj-lt"/>
                <a:cs typeface="Tahoma" pitchFamily="34" charset="0"/>
              </a:rPr>
              <a:t>Cutting-Edge Board Governance </a:t>
            </a:r>
            <a:endParaRPr lang="en-US" sz="3600" b="1" dirty="0">
              <a:latin typeface="+mj-l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1650" y="1406525"/>
            <a:ext cx="9175750" cy="950913"/>
          </a:xfrm>
        </p:spPr>
        <p:txBody>
          <a:bodyPr/>
          <a:lstStyle/>
          <a:p>
            <a:pPr eaLnBrk="1" fontAlgn="auto" hangingPunct="1">
              <a:spcAft>
                <a:spcPts val="0"/>
              </a:spcAft>
              <a:defRPr/>
            </a:pPr>
            <a:r>
              <a:rPr lang="en-US" sz="2800" b="0" dirty="0" smtClean="0">
                <a:solidFill>
                  <a:schemeClr val="tx2">
                    <a:satMod val="130000"/>
                  </a:schemeClr>
                </a:solidFill>
              </a:rPr>
              <a:t>How do I take advantage of Carver Board Governance? </a:t>
            </a:r>
            <a:endParaRPr lang="en-US" sz="2800" b="0" dirty="0">
              <a:solidFill>
                <a:schemeClr val="tx2">
                  <a:satMod val="130000"/>
                </a:schemeClr>
              </a:solidFill>
            </a:endParaRPr>
          </a:p>
        </p:txBody>
      </p:sp>
      <p:sp>
        <p:nvSpPr>
          <p:cNvPr id="10243" name="Rectangle 3"/>
          <p:cNvSpPr>
            <a:spLocks noGrp="1" noChangeArrowheads="1"/>
          </p:cNvSpPr>
          <p:nvPr>
            <p:ph idx="1"/>
          </p:nvPr>
        </p:nvSpPr>
        <p:spPr>
          <a:xfrm>
            <a:off x="914400" y="2286000"/>
            <a:ext cx="8044973" cy="5701559"/>
          </a:xfrm>
        </p:spPr>
        <p:txBody>
          <a:bodyPr/>
          <a:lstStyle/>
          <a:p>
            <a:pPr eaLnBrk="1" hangingPunct="1">
              <a:buFont typeface="Wingdings" pitchFamily="2" charset="2"/>
              <a:buChar char="Ø"/>
            </a:pPr>
            <a:r>
              <a:rPr lang="en-US" sz="2800" dirty="0" smtClean="0"/>
              <a:t>Learning and Preparation phase</a:t>
            </a:r>
          </a:p>
          <a:p>
            <a:pPr eaLnBrk="1" hangingPunct="1">
              <a:buFont typeface="Wingdings" pitchFamily="2" charset="2"/>
              <a:buChar char="Ø"/>
            </a:pPr>
            <a:r>
              <a:rPr lang="en-US" sz="2800" dirty="0" smtClean="0"/>
              <a:t>Make the decision to improve and succeed</a:t>
            </a:r>
          </a:p>
          <a:p>
            <a:pPr eaLnBrk="1" hangingPunct="1">
              <a:buFont typeface="Wingdings" pitchFamily="2" charset="2"/>
              <a:buChar char="Ø"/>
            </a:pPr>
            <a:r>
              <a:rPr lang="en-US" sz="2800" dirty="0" smtClean="0"/>
              <a:t>Set a date for Governance retreat &amp; meeting</a:t>
            </a:r>
          </a:p>
          <a:p>
            <a:pPr eaLnBrk="1" hangingPunct="1">
              <a:buFont typeface="Wingdings" pitchFamily="2" charset="2"/>
              <a:buChar char="Ø"/>
            </a:pPr>
            <a:r>
              <a:rPr lang="en-US" sz="2800" dirty="0" smtClean="0"/>
              <a:t>Prepare Policies (Governance Pro)</a:t>
            </a:r>
          </a:p>
          <a:p>
            <a:pPr eaLnBrk="1" hangingPunct="1">
              <a:buFont typeface="Wingdings" pitchFamily="2" charset="2"/>
              <a:buChar char="Ø"/>
            </a:pPr>
            <a:r>
              <a:rPr lang="en-US" sz="2800" dirty="0" smtClean="0"/>
              <a:t>Start using Governance with a “Blitz” meeting</a:t>
            </a:r>
          </a:p>
          <a:p>
            <a:pPr eaLnBrk="1" hangingPunct="1">
              <a:buFont typeface="Wingdings" pitchFamily="2" charset="2"/>
              <a:buChar char="Ø"/>
            </a:pPr>
            <a:r>
              <a:rPr lang="en-US" sz="2800" dirty="0" smtClean="0"/>
              <a:t>Refine and improve as needed</a:t>
            </a:r>
          </a:p>
          <a:p>
            <a:pPr eaLnBrk="1" hangingPunct="1">
              <a:buFont typeface="Wingdings" pitchFamily="2" charset="2"/>
              <a:buChar char="Ø"/>
            </a:pPr>
            <a:r>
              <a:rPr lang="en-US" sz="2800" dirty="0" smtClean="0"/>
              <a:t>Enjoy the benefits of improved Governance!</a:t>
            </a:r>
          </a:p>
          <a:p>
            <a:pPr eaLnBrk="1" hangingPunct="1">
              <a:buFont typeface="Wingdings" pitchFamily="2" charset="2"/>
              <a:buChar char="Ø"/>
            </a:pPr>
            <a:endParaRPr lang="en-US" sz="2800" dirty="0" smtClean="0"/>
          </a:p>
        </p:txBody>
      </p:sp>
      <p:sp>
        <p:nvSpPr>
          <p:cNvPr id="4" name="TextBox 3"/>
          <p:cNvSpPr txBox="1"/>
          <p:nvPr/>
        </p:nvSpPr>
        <p:spPr>
          <a:xfrm>
            <a:off x="1447800" y="762000"/>
            <a:ext cx="7468711" cy="646331"/>
          </a:xfrm>
          <a:prstGeom prst="rect">
            <a:avLst/>
          </a:prstGeom>
          <a:noFill/>
        </p:spPr>
        <p:txBody>
          <a:bodyPr wrap="none" rtlCol="0">
            <a:spAutoFit/>
          </a:bodyPr>
          <a:lstStyle/>
          <a:p>
            <a:r>
              <a:rPr lang="en-US" sz="3600" b="1" dirty="0" smtClean="0">
                <a:latin typeface="+mj-lt"/>
                <a:cs typeface="Tahoma" pitchFamily="34" charset="0"/>
              </a:rPr>
              <a:t>Cutting-Edge Board Governance </a:t>
            </a:r>
            <a:endParaRPr lang="en-US" sz="3600" b="1" dirty="0">
              <a:latin typeface="+mj-l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762000" y="2438400"/>
            <a:ext cx="8610600" cy="690563"/>
          </a:xfrm>
        </p:spPr>
        <p:txBody>
          <a:bodyPr/>
          <a:lstStyle/>
          <a:p>
            <a:r>
              <a:rPr lang="en-US" sz="3000" dirty="0" smtClean="0"/>
              <a:t/>
            </a:r>
            <a:br>
              <a:rPr lang="en-US" sz="3000" dirty="0" smtClean="0"/>
            </a:br>
            <a:r>
              <a:rPr lang="en-US" sz="3000" dirty="0" smtClean="0"/>
              <a:t/>
            </a:r>
            <a:br>
              <a:rPr lang="en-US" sz="3000" dirty="0" smtClean="0"/>
            </a:br>
            <a:endParaRPr lang="en-US" sz="3000" dirty="0" smtClean="0"/>
          </a:p>
        </p:txBody>
      </p:sp>
      <p:sp>
        <p:nvSpPr>
          <p:cNvPr id="11267" name="Rectangle 3"/>
          <p:cNvSpPr>
            <a:spLocks noGrp="1" noChangeArrowheads="1"/>
          </p:cNvSpPr>
          <p:nvPr>
            <p:ph type="subTitle" idx="1"/>
          </p:nvPr>
        </p:nvSpPr>
        <p:spPr>
          <a:xfrm>
            <a:off x="457200" y="1752600"/>
            <a:ext cx="8761413" cy="914400"/>
          </a:xfrm>
        </p:spPr>
        <p:txBody>
          <a:bodyPr/>
          <a:lstStyle/>
          <a:p>
            <a:pPr lvl="4" algn="r" eaLnBrk="1" hangingPunct="1">
              <a:buFontTx/>
              <a:buNone/>
              <a:defRPr/>
            </a:pPr>
            <a:endParaRPr lang="en-US" dirty="0" smtClean="0"/>
          </a:p>
          <a:p>
            <a:pPr lvl="4" algn="r" eaLnBrk="1" hangingPunct="1">
              <a:buFontTx/>
              <a:buNone/>
              <a:defRPr/>
            </a:pPr>
            <a:r>
              <a:rPr lang="en-US" dirty="0" smtClean="0"/>
              <a:t>Presented by:</a:t>
            </a:r>
          </a:p>
          <a:p>
            <a:pPr lvl="4" algn="r" eaLnBrk="1" hangingPunct="1">
              <a:buFontTx/>
              <a:buNone/>
              <a:defRPr/>
            </a:pPr>
            <a:r>
              <a:rPr lang="en-US" dirty="0" smtClean="0"/>
              <a:t> Mike Moyes</a:t>
            </a:r>
          </a:p>
          <a:p>
            <a:pPr lvl="4" algn="r" eaLnBrk="1" hangingPunct="1">
              <a:buFontTx/>
              <a:buNone/>
              <a:defRPr/>
            </a:pPr>
            <a:r>
              <a:rPr lang="en-US" i="1" dirty="0" err="1" smtClean="0"/>
              <a:t>CUcorp</a:t>
            </a:r>
            <a:r>
              <a:rPr lang="en-US" i="1" dirty="0" smtClean="0"/>
              <a:t>/MCUL</a:t>
            </a:r>
          </a:p>
          <a:p>
            <a:pPr lvl="4" algn="r" eaLnBrk="1" hangingPunct="1">
              <a:buFontTx/>
              <a:buNone/>
              <a:defRPr/>
            </a:pPr>
            <a:endParaRPr lang="en-US" i="1" dirty="0" smtClean="0"/>
          </a:p>
          <a:p>
            <a:pPr lvl="4" algn="r" eaLnBrk="1" hangingPunct="1">
              <a:buFontTx/>
              <a:buNone/>
              <a:defRPr/>
            </a:pPr>
            <a:r>
              <a:rPr lang="en-US" sz="2800" b="1" i="1" u="sng" dirty="0" smtClean="0">
                <a:solidFill>
                  <a:schemeClr val="accent1">
                    <a:lumMod val="75000"/>
                  </a:schemeClr>
                </a:solidFill>
              </a:rPr>
              <a:t>mike.moyes@cucorp.com</a:t>
            </a:r>
          </a:p>
          <a:p>
            <a:pPr lvl="4" algn="r" eaLnBrk="1" hangingPunct="1">
              <a:buFontTx/>
              <a:buNone/>
              <a:defRPr/>
            </a:pPr>
            <a:endParaRPr lang="en-US" sz="2400" b="1" i="1" dirty="0" smtClean="0"/>
          </a:p>
          <a:p>
            <a:pPr lvl="4" algn="r" eaLnBrk="1" hangingPunct="1">
              <a:buFontTx/>
              <a:buNone/>
              <a:defRPr/>
            </a:pPr>
            <a:r>
              <a:rPr lang="en-US" sz="2400" b="1" i="1" dirty="0" smtClean="0"/>
              <a:t>May 20th, 2010</a:t>
            </a:r>
          </a:p>
          <a:p>
            <a:pPr lvl="4" algn="r" eaLnBrk="1" hangingPunct="1">
              <a:buFontTx/>
              <a:buNone/>
              <a:defRPr/>
            </a:pPr>
            <a:endParaRPr lang="en-US" i="1" dirty="0" smtClean="0"/>
          </a:p>
        </p:txBody>
      </p:sp>
      <p:pic>
        <p:nvPicPr>
          <p:cNvPr id="16388" name="Picture 6" descr="C:\Program Files\Microsoft Office\MEDIA\CAGCAT10\j0233018.wmf"/>
          <p:cNvPicPr>
            <a:picLocks noChangeAspect="1" noChangeArrowheads="1"/>
          </p:cNvPicPr>
          <p:nvPr/>
        </p:nvPicPr>
        <p:blipFill>
          <a:blip r:embed="rId3" cstate="print"/>
          <a:srcRect/>
          <a:stretch>
            <a:fillRect/>
          </a:stretch>
        </p:blipFill>
        <p:spPr bwMode="auto">
          <a:xfrm>
            <a:off x="1295400" y="3048000"/>
            <a:ext cx="2971800" cy="3019425"/>
          </a:xfrm>
          <a:prstGeom prst="rect">
            <a:avLst/>
          </a:prstGeom>
          <a:noFill/>
          <a:ln w="9525">
            <a:noFill/>
            <a:miter lim="800000"/>
            <a:headEnd/>
            <a:tailEnd/>
          </a:ln>
        </p:spPr>
      </p:pic>
      <p:pic>
        <p:nvPicPr>
          <p:cNvPr id="16389" name="Picture 37" descr="MCUL CUcorp Combo.jpg"/>
          <p:cNvPicPr>
            <a:picLocks noChangeAspect="1"/>
          </p:cNvPicPr>
          <p:nvPr/>
        </p:nvPicPr>
        <p:blipFill>
          <a:blip r:embed="rId4" cstate="print"/>
          <a:srcRect/>
          <a:stretch>
            <a:fillRect/>
          </a:stretch>
        </p:blipFill>
        <p:spPr bwMode="auto">
          <a:xfrm>
            <a:off x="6934200" y="7010400"/>
            <a:ext cx="2895600" cy="59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pPr algn="ctr"/>
            <a:r>
              <a:rPr lang="en-US" dirty="0" smtClean="0">
                <a:cs typeface="Tahoma" pitchFamily="34" charset="0"/>
              </a:rPr>
              <a:t>Who are Board Members? </a:t>
            </a:r>
            <a:endParaRPr lang="en-US" dirty="0"/>
          </a:p>
        </p:txBody>
      </p:sp>
      <p:sp>
        <p:nvSpPr>
          <p:cNvPr id="192513" name="Rectangle 1"/>
          <p:cNvSpPr>
            <a:spLocks noChangeArrowheads="1"/>
          </p:cNvSpPr>
          <p:nvPr/>
        </p:nvSpPr>
        <p:spPr bwMode="auto">
          <a:xfrm>
            <a:off x="228600" y="3276600"/>
            <a:ext cx="92964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Who are </a:t>
            </a:r>
            <a:r>
              <a:rPr lang="en-US" sz="2800" dirty="0" smtClean="0">
                <a:latin typeface="+mj-lt"/>
                <a:ea typeface="Calibri" pitchFamily="34" charset="0"/>
                <a:cs typeface="Times New Roman" pitchFamily="18" charset="0"/>
              </a:rPr>
              <a:t>these </a:t>
            </a: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amazing people?</a:t>
            </a:r>
          </a:p>
          <a:p>
            <a:pPr marL="288925" marR="0" lvl="0" indent="-288925"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I commend them for giving of their time.</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lang="en-US" sz="2800" dirty="0" smtClean="0">
                <a:latin typeface="+mj-lt"/>
                <a:ea typeface="Calibri" pitchFamily="34" charset="0"/>
                <a:cs typeface="Times New Roman" pitchFamily="18" charset="0"/>
              </a:rPr>
              <a:t>They help </a:t>
            </a: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build our communities and improve lives.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Footer Placeholder 4"/>
          <p:cNvSpPr>
            <a:spLocks noGrp="1"/>
          </p:cNvSpPr>
          <p:nvPr>
            <p:ph type="ftr" sz="quarter" idx="4294967295"/>
          </p:nvPr>
        </p:nvSpPr>
        <p:spPr bwMode="auto">
          <a:xfrm>
            <a:off x="0" y="7081838"/>
            <a:ext cx="3184525" cy="517525"/>
          </a:xfrm>
          <a:prstGeom prst="rect">
            <a:avLst/>
          </a:prstGeom>
          <a:noFill/>
          <a:ln>
            <a:miter lim="800000"/>
            <a:headEnd/>
            <a:tailEnd/>
          </a:ln>
        </p:spPr>
        <p:txBody>
          <a:bodyPr lIns="101882" tIns="50941" rIns="101882" bIns="50941"/>
          <a:lstStyle/>
          <a:p>
            <a:r>
              <a:rPr lang="en-US" dirty="0"/>
              <a:t>				</a:t>
            </a:r>
            <a:r>
              <a:rPr lang="en-US" dirty="0">
                <a:solidFill>
                  <a:srgbClr val="0070C0"/>
                </a:solidFill>
              </a:rPr>
              <a:t>.</a:t>
            </a:r>
          </a:p>
        </p:txBody>
      </p:sp>
      <p:pic>
        <p:nvPicPr>
          <p:cNvPr id="139268" name="Picture 37" descr="MCUL CUcorp Combo.jpg"/>
          <p:cNvPicPr>
            <a:picLocks noChangeAspect="1"/>
          </p:cNvPicPr>
          <p:nvPr/>
        </p:nvPicPr>
        <p:blipFill>
          <a:blip r:embed="rId2" cstate="print"/>
          <a:srcRect/>
          <a:stretch>
            <a:fillRect/>
          </a:stretch>
        </p:blipFill>
        <p:spPr bwMode="auto">
          <a:xfrm>
            <a:off x="6934200" y="7010400"/>
            <a:ext cx="2895600" cy="592138"/>
          </a:xfrm>
          <a:prstGeom prst="rect">
            <a:avLst/>
          </a:prstGeom>
          <a:noFill/>
          <a:ln w="9525">
            <a:noFill/>
            <a:miter lim="800000"/>
            <a:headEnd/>
            <a:tailEnd/>
          </a:ln>
        </p:spPr>
      </p:pic>
      <p:sp>
        <p:nvSpPr>
          <p:cNvPr id="5" name="Title 4"/>
          <p:cNvSpPr>
            <a:spLocks noGrp="1"/>
          </p:cNvSpPr>
          <p:nvPr>
            <p:ph type="ctrTitle"/>
          </p:nvPr>
        </p:nvSpPr>
        <p:spPr>
          <a:xfrm>
            <a:off x="381000" y="2286000"/>
            <a:ext cx="9401176" cy="690563"/>
          </a:xfrm>
        </p:spPr>
        <p:txBody>
          <a:bodyPr/>
          <a:lstStyle/>
          <a:p>
            <a:pPr algn="ctr"/>
            <a:r>
              <a:rPr lang="en-US" dirty="0" smtClean="0">
                <a:cs typeface="Tahoma" pitchFamily="34" charset="0"/>
              </a:rPr>
              <a:t>Who are Board Members? </a:t>
            </a:r>
            <a:endParaRPr lang="en-US" dirty="0"/>
          </a:p>
        </p:txBody>
      </p:sp>
      <p:sp>
        <p:nvSpPr>
          <p:cNvPr id="192513" name="Rectangle 1"/>
          <p:cNvSpPr>
            <a:spLocks noChangeArrowheads="1"/>
          </p:cNvSpPr>
          <p:nvPr/>
        </p:nvSpPr>
        <p:spPr bwMode="auto">
          <a:xfrm>
            <a:off x="228600" y="3124200"/>
            <a:ext cx="9296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They are</a:t>
            </a:r>
            <a:r>
              <a:rPr kumimoji="0" lang="en-US" sz="2800" b="0" i="0" u="none" strike="noStrike" cap="none" normalizeH="0" dirty="0" smtClean="0">
                <a:ln>
                  <a:noFill/>
                </a:ln>
                <a:solidFill>
                  <a:schemeClr val="tx1"/>
                </a:solidFill>
                <a:effectLst/>
                <a:latin typeface="+mj-lt"/>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People helping People”.</a:t>
            </a:r>
          </a:p>
          <a:p>
            <a:pPr marL="288925" marR="0" lvl="0" indent="-288925"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  </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They play a part in helping young people build their credit with a strong foundation.</a:t>
            </a: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endParaRPr>
          </a:p>
          <a:p>
            <a:pPr marL="288925" marR="0" lvl="0" indent="-288925" algn="l" defTabSz="914400" rtl="0" eaLnBrk="1" fontAlgn="base" latinLnBrk="0" hangingPunct="1">
              <a:lnSpc>
                <a:spcPct val="100000"/>
              </a:lnSpc>
              <a:spcBef>
                <a:spcPct val="0"/>
              </a:spcBef>
              <a:spcAft>
                <a:spcPct val="0"/>
              </a:spcAft>
              <a:buClrTx/>
              <a:buSzTx/>
              <a:buFont typeface="Wingdings" pitchFamily="2" charset="2"/>
              <a:buChar char="Ø"/>
              <a:tabLst/>
            </a:pPr>
            <a:r>
              <a:rPr lang="en-US" sz="2800" dirty="0" smtClean="0">
                <a:latin typeface="+mj-lt"/>
                <a:ea typeface="Calibri" pitchFamily="34" charset="0"/>
                <a:cs typeface="Times New Roman" pitchFamily="18" charset="0"/>
              </a:rPr>
              <a:t>They help members </a:t>
            </a:r>
            <a:r>
              <a:rPr kumimoji="0" lang="en-US" sz="2800" b="0" i="0" u="none" strike="noStrike" cap="none" normalizeH="0" baseline="0" dirty="0" smtClean="0">
                <a:ln>
                  <a:noFill/>
                </a:ln>
                <a:solidFill>
                  <a:schemeClr val="tx1"/>
                </a:solidFill>
                <a:effectLst/>
                <a:latin typeface="+mj-lt"/>
                <a:ea typeface="Calibri" pitchFamily="34" charset="0"/>
                <a:cs typeface="Times New Roman" pitchFamily="18" charset="0"/>
              </a:rPr>
              <a:t>get their first car, home, and build their retirement.  </a:t>
            </a:r>
            <a:endParaRPr kumimoji="0" lang="en-US" sz="2800" b="0" i="0" u="none" strike="noStrike" cap="none" normalizeH="0" baseline="0" dirty="0" smtClean="0">
              <a:ln>
                <a:noFill/>
              </a:ln>
              <a:solidFill>
                <a:schemeClr val="tx1"/>
              </a:solidFill>
              <a:effectLst/>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CUL_template">
  <a:themeElements>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UL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CU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UL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UL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UL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UL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UL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UL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UL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UL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UL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UL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UL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MCUL_template</Template>
  <TotalTime>15305</TotalTime>
  <Words>6742</Words>
  <Application>Microsoft Office PowerPoint</Application>
  <PresentationFormat>Custom</PresentationFormat>
  <Paragraphs>750</Paragraphs>
  <Slides>75</Slides>
  <Notes>61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MCUL_template</vt:lpstr>
      <vt:lpstr>Slide 1</vt:lpstr>
      <vt:lpstr>  </vt:lpstr>
      <vt:lpstr>Introduction</vt:lpstr>
      <vt:lpstr>Background </vt:lpstr>
      <vt:lpstr>Agenda </vt:lpstr>
      <vt:lpstr>Who are Board Members? </vt:lpstr>
      <vt:lpstr>Who are Board Members? </vt:lpstr>
      <vt:lpstr>Who are Board Members? </vt:lpstr>
      <vt:lpstr>Who are Board Members? </vt:lpstr>
      <vt:lpstr>Who are Board Members? </vt:lpstr>
      <vt:lpstr>Who are Board Members? </vt:lpstr>
      <vt:lpstr>Better Board Governance </vt:lpstr>
      <vt:lpstr>Better Board Governance </vt:lpstr>
      <vt:lpstr>Slide 14</vt:lpstr>
      <vt:lpstr>What is Carver Board Governance?</vt:lpstr>
      <vt:lpstr>What is Carver Board Governance?</vt:lpstr>
      <vt:lpstr>The Carver Outline…</vt:lpstr>
      <vt:lpstr>The Carver Outline…</vt:lpstr>
      <vt:lpstr>Shortfalls of traditional Board Governance</vt:lpstr>
      <vt:lpstr>Shortfalls of traditional Board Governance</vt:lpstr>
      <vt:lpstr>Shortfalls of traditional Board Governance</vt:lpstr>
      <vt:lpstr>Satisfied Board’s and CEO’s</vt:lpstr>
      <vt:lpstr>Satisfied Board’s and CEO’s</vt:lpstr>
      <vt:lpstr>Better Board Governance</vt:lpstr>
      <vt:lpstr>Dr. Carver’s Broad Assessment</vt:lpstr>
      <vt:lpstr>Benefits of Carver Board Governance</vt:lpstr>
      <vt:lpstr>Benefits of Carver Board Governance</vt:lpstr>
      <vt:lpstr>Types of Governance Policies</vt:lpstr>
      <vt:lpstr>Board Policymaking</vt:lpstr>
      <vt:lpstr>What types of Policies are written?</vt:lpstr>
      <vt:lpstr>What types of Policies are written?</vt:lpstr>
      <vt:lpstr>What types of Policies are written?</vt:lpstr>
      <vt:lpstr>What types of Policies are written?</vt:lpstr>
      <vt:lpstr>What is a Board’s Duty?</vt:lpstr>
      <vt:lpstr>Moving Toward Solutions</vt:lpstr>
      <vt:lpstr>Policy as a Leadership Tool</vt:lpstr>
      <vt:lpstr>Designing Policies that make a difference</vt:lpstr>
      <vt:lpstr>Focusing on Results- Ends and Means</vt:lpstr>
      <vt:lpstr>Slide 39</vt:lpstr>
      <vt:lpstr>Decision Levels</vt:lpstr>
      <vt:lpstr>Compelling “Ends” Policies</vt:lpstr>
      <vt:lpstr>Ends Policies</vt:lpstr>
      <vt:lpstr>Sample “Ends” Policy</vt:lpstr>
      <vt:lpstr>Executive Guidance/Limitations Policies</vt:lpstr>
      <vt:lpstr>Executive Guidance/Limitations Policies</vt:lpstr>
      <vt:lpstr>Examples of Executive Limitations Policies</vt:lpstr>
      <vt:lpstr>Sample “Executive Limitations” Policy</vt:lpstr>
      <vt:lpstr>Strong Boards and Strong Executives</vt:lpstr>
      <vt:lpstr>Monitoring Reports  </vt:lpstr>
      <vt:lpstr>Key Questions to Ask:  </vt:lpstr>
      <vt:lpstr>Guidelines for Good Monitoring </vt:lpstr>
      <vt:lpstr>Guidelines for Good Monitoring </vt:lpstr>
      <vt:lpstr>Types of Monitoring Data  </vt:lpstr>
      <vt:lpstr>When do we discuss the Report? </vt:lpstr>
      <vt:lpstr>When do we discuss the Report? </vt:lpstr>
      <vt:lpstr>What to record in the Minutes: </vt:lpstr>
      <vt:lpstr>What to record in the Minutes: </vt:lpstr>
      <vt:lpstr>Sample Monitoring Schedule </vt:lpstr>
      <vt:lpstr>What if we’re Non-Compliant? </vt:lpstr>
      <vt:lpstr>Board Job Description </vt:lpstr>
      <vt:lpstr>Board Job Description- Board/CEO Team </vt:lpstr>
      <vt:lpstr>Board Job Description- Board/CEO Team  </vt:lpstr>
      <vt:lpstr>Keeping the Roles Separate</vt:lpstr>
      <vt:lpstr>Board-CEO Relationship Policies</vt:lpstr>
      <vt:lpstr>Sample Board-CEO Policy:</vt:lpstr>
      <vt:lpstr>Board Accountability</vt:lpstr>
      <vt:lpstr>Basic Board Job Description</vt:lpstr>
      <vt:lpstr>Divisions of Labor:</vt:lpstr>
      <vt:lpstr>Board Governance Process Policies:</vt:lpstr>
      <vt:lpstr>Board Governance Process Policy:</vt:lpstr>
      <vt:lpstr>Maintaining Board Leadership</vt:lpstr>
      <vt:lpstr>Does your Credit Union need this?</vt:lpstr>
      <vt:lpstr>Chip Filson, CEO-Callahan and Associates  on Carver Board Governance:  </vt:lpstr>
      <vt:lpstr>How do I take advantage of Carver Board Governance? </vt:lpstr>
      <vt:lpstr>  </vt:lpstr>
    </vt:vector>
  </TitlesOfParts>
  <Company>MCUL\CUCORP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Infosys</dc:creator>
  <cp:lastModifiedBy>mxm</cp:lastModifiedBy>
  <cp:revision>794</cp:revision>
  <cp:lastPrinted>2008-06-19T13:34:22Z</cp:lastPrinted>
  <dcterms:created xsi:type="dcterms:W3CDTF">2009-02-02T15:59:48Z</dcterms:created>
  <dcterms:modified xsi:type="dcterms:W3CDTF">2010-08-02T13:36:16Z</dcterms:modified>
</cp:coreProperties>
</file>